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94" r:id="rId3"/>
  </p:sldMasterIdLst>
  <p:notesMasterIdLst>
    <p:notesMasterId r:id="rId14"/>
  </p:notesMasterIdLst>
  <p:handoutMasterIdLst>
    <p:handoutMasterId r:id="rId15"/>
  </p:handoutMasterIdLst>
  <p:sldIdLst>
    <p:sldId id="1792" r:id="rId4"/>
    <p:sldId id="380" r:id="rId5"/>
    <p:sldId id="374" r:id="rId6"/>
    <p:sldId id="391" r:id="rId7"/>
    <p:sldId id="377" r:id="rId8"/>
    <p:sldId id="378" r:id="rId9"/>
    <p:sldId id="375" r:id="rId10"/>
    <p:sldId id="376" r:id="rId11"/>
    <p:sldId id="1784" r:id="rId12"/>
    <p:sldId id="4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ry He" initials="JH" lastIdx="1" clrIdx="0">
    <p:extLst>
      <p:ext uri="{19B8F6BF-5375-455C-9EA6-DF929625EA0E}">
        <p15:presenceInfo xmlns:p15="http://schemas.microsoft.com/office/powerpoint/2012/main" userId="09cb52798bdc64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2" autoAdjust="0"/>
    <p:restoredTop sz="91156" autoAdjust="0"/>
  </p:normalViewPr>
  <p:slideViewPr>
    <p:cSldViewPr snapToGrid="0" snapToObjects="1">
      <p:cViewPr varScale="1">
        <p:scale>
          <a:sx n="143" d="100"/>
          <a:sy n="143" d="100"/>
        </p:scale>
        <p:origin x="2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06/13/2022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06/13/2022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8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F690D-1390-E546-A425-70EC08E25B7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3346" y="-446589"/>
            <a:ext cx="7124888" cy="7674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1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AD0DEA1-02FA-ABCC-94D4-AA53DDDC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244B0-0465-F7F9-5A27-FBECA8E7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A407A-2279-CB60-98EF-1AD86EC35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998FE-BFC0-F176-CE8F-EE14C96E8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887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5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">
            <a:extLst>
              <a:ext uri="{FF2B5EF4-FFF2-40B4-BE49-F238E27FC236}">
                <a16:creationId xmlns:a16="http://schemas.microsoft.com/office/drawing/2014/main" id="{9967279D-587E-D545-94DE-D46C5A540E73}"/>
              </a:ext>
            </a:extLst>
          </p:cNvPr>
          <p:cNvSpPr txBox="1"/>
          <p:nvPr userDrawn="1"/>
        </p:nvSpPr>
        <p:spPr>
          <a:xfrm>
            <a:off x="208060" y="427081"/>
            <a:ext cx="806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6">
            <a:extLst>
              <a:ext uri="{FF2B5EF4-FFF2-40B4-BE49-F238E27FC236}">
                <a16:creationId xmlns:a16="http://schemas.microsoft.com/office/drawing/2014/main" id="{D8B7C05D-15B4-FB4B-95C7-C38B5CDF7C1C}"/>
              </a:ext>
            </a:extLst>
          </p:cNvPr>
          <p:cNvGrpSpPr/>
          <p:nvPr userDrawn="1"/>
        </p:nvGrpSpPr>
        <p:grpSpPr>
          <a:xfrm>
            <a:off x="111063" y="175990"/>
            <a:ext cx="1004102" cy="927986"/>
            <a:chOff x="3627746" y="1200316"/>
            <a:chExt cx="944625" cy="927986"/>
          </a:xfrm>
        </p:grpSpPr>
        <p:grpSp>
          <p:nvGrpSpPr>
            <p:cNvPr id="33" name="组合 7">
              <a:extLst>
                <a:ext uri="{FF2B5EF4-FFF2-40B4-BE49-F238E27FC236}">
                  <a16:creationId xmlns:a16="http://schemas.microsoft.com/office/drawing/2014/main" id="{BB3A2B2C-BA9D-4149-A9AB-0F5DD2171C38}"/>
                </a:ext>
              </a:extLst>
            </p:cNvPr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37" name="直接连接符 11">
                <a:extLst>
                  <a:ext uri="{FF2B5EF4-FFF2-40B4-BE49-F238E27FC236}">
                    <a16:creationId xmlns:a16="http://schemas.microsoft.com/office/drawing/2014/main" id="{668FE07B-8646-204F-85F5-331A37D762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12">
                <a:extLst>
                  <a:ext uri="{FF2B5EF4-FFF2-40B4-BE49-F238E27FC236}">
                    <a16:creationId xmlns:a16="http://schemas.microsoft.com/office/drawing/2014/main" id="{61ABB720-C1A3-CA4B-B260-5534B32442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8">
              <a:extLst>
                <a:ext uri="{FF2B5EF4-FFF2-40B4-BE49-F238E27FC236}">
                  <a16:creationId xmlns:a16="http://schemas.microsoft.com/office/drawing/2014/main" id="{A1B2D424-5C00-6D45-979D-4E63EE2A1183}"/>
                </a:ext>
              </a:extLst>
            </p:cNvPr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35" name="直接连接符 9">
                <a:extLst>
                  <a:ext uri="{FF2B5EF4-FFF2-40B4-BE49-F238E27FC236}">
                    <a16:creationId xmlns:a16="http://schemas.microsoft.com/office/drawing/2014/main" id="{E8BD54E3-E72B-8B48-8589-CCFE18E8B0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10">
                <a:extLst>
                  <a:ext uri="{FF2B5EF4-FFF2-40B4-BE49-F238E27FC236}">
                    <a16:creationId xmlns:a16="http://schemas.microsoft.com/office/drawing/2014/main" id="{1A1D1A6B-834C-9F4D-9420-F1BF3E1C9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14">
            <a:extLst>
              <a:ext uri="{FF2B5EF4-FFF2-40B4-BE49-F238E27FC236}">
                <a16:creationId xmlns:a16="http://schemas.microsoft.com/office/drawing/2014/main" id="{DE3B50EB-B861-D944-9F43-2E8B2B348AF8}"/>
              </a:ext>
            </a:extLst>
          </p:cNvPr>
          <p:cNvCxnSpPr>
            <a:cxnSpLocks/>
          </p:cNvCxnSpPr>
          <p:nvPr userDrawn="1"/>
        </p:nvCxnSpPr>
        <p:spPr>
          <a:xfrm>
            <a:off x="882824" y="924065"/>
            <a:ext cx="11091460" cy="0"/>
          </a:xfrm>
          <a:prstGeom prst="line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09B7D29C-4C0B-8647-B53F-51DC059D5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8" y="432514"/>
            <a:ext cx="10907712" cy="481387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of this slide</a:t>
            </a:r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656FF8D-761C-3840-AB33-743A863B6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474" y="5872975"/>
            <a:ext cx="9718731" cy="338554"/>
          </a:xfrm>
        </p:spPr>
        <p:txBody>
          <a:bodyPr wrap="square">
            <a:spAutoFit/>
          </a:bodyPr>
          <a:lstStyle>
            <a:lvl1pPr marL="0" indent="0" algn="ctr">
              <a:spcBef>
                <a:spcPts val="400"/>
              </a:spcBef>
              <a:buNone/>
              <a:defRPr sz="1600" i="1"/>
            </a:lvl1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2303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B6AB72-1362-4158-B579-EADB03DE9755}"/>
              </a:ext>
            </a:extLst>
          </p:cNvPr>
          <p:cNvSpPr/>
          <p:nvPr userDrawn="1"/>
        </p:nvSpPr>
        <p:spPr>
          <a:xfrm>
            <a:off x="0" y="1"/>
            <a:ext cx="12192000" cy="136524"/>
          </a:xfrm>
          <a:prstGeom prst="rect">
            <a:avLst/>
          </a:prstGeom>
          <a:solidFill>
            <a:srgbClr val="343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4A8BD6D-3A42-4642-BECD-39000DE8E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9829" y="543013"/>
            <a:ext cx="9512342" cy="588419"/>
          </a:xfrm>
        </p:spPr>
        <p:txBody>
          <a:bodyPr anchor="b"/>
          <a:lstStyle>
            <a:lvl1pPr marL="0" indent="0">
              <a:buNone/>
              <a:defRPr b="1">
                <a:solidFill>
                  <a:schemeClr val="tx1"/>
                </a:solidFill>
                <a:latin typeface="Rubik" pitchFamily="2" charset="-79"/>
                <a:ea typeface="Tahoma" panose="020B0604030504040204" pitchFamily="34" charset="0"/>
                <a:cs typeface="Rubik" pitchFamily="2" charset="-79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A82708A-4E84-41F3-BD1C-0662C05F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1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accent2"/>
                </a:solidFill>
                <a:latin typeface="Rubik" pitchFamily="2" charset="-79"/>
                <a:ea typeface="Tahoma" panose="020B0604030504040204" pitchFamily="34" charset="0"/>
                <a:cs typeface="Rubik" pitchFamily="2" charset="-79"/>
              </a:defRPr>
            </a:lvl1pPr>
          </a:lstStyle>
          <a:p>
            <a:fld id="{F91FD717-4B6E-4EA7-A96E-C6EDC62007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0" y="1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1" y="727049"/>
            <a:ext cx="6021559" cy="814966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7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sz="1800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69" y="1607340"/>
            <a:ext cx="8986059" cy="1821660"/>
          </a:xfrm>
        </p:spPr>
        <p:txBody>
          <a:bodyPr>
            <a:normAutofit/>
          </a:bodyPr>
          <a:lstStyle>
            <a:lvl1pPr algn="ctr">
              <a:defRPr sz="40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5" y="3429000"/>
            <a:ext cx="5584827" cy="914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81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841" y="53752"/>
            <a:ext cx="10698559" cy="1143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10D19B45-DCAB-4E10-ADBA-3D1A523A2AF8}"/>
              </a:ext>
            </a:extLst>
          </p:cNvPr>
          <p:cNvSpPr txBox="1"/>
          <p:nvPr userDrawn="1"/>
        </p:nvSpPr>
        <p:spPr>
          <a:xfrm>
            <a:off x="208061" y="427083"/>
            <a:ext cx="75882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1650" b="0" i="0" kern="100" smtClean="0">
                <a:solidFill>
                  <a:srgbClr val="002B9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1650" b="0" i="0" kern="100" dirty="0">
              <a:solidFill>
                <a:srgbClr val="002B9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组合 6">
            <a:extLst>
              <a:ext uri="{FF2B5EF4-FFF2-40B4-BE49-F238E27FC236}">
                <a16:creationId xmlns:a16="http://schemas.microsoft.com/office/drawing/2014/main" id="{EFBD9811-FF8A-45F9-BF5F-5314BFD7B24D}"/>
              </a:ext>
            </a:extLst>
          </p:cNvPr>
          <p:cNvGrpSpPr/>
          <p:nvPr userDrawn="1"/>
        </p:nvGrpSpPr>
        <p:grpSpPr>
          <a:xfrm>
            <a:off x="111065" y="175990"/>
            <a:ext cx="944625" cy="927986"/>
            <a:chOff x="3627746" y="1200316"/>
            <a:chExt cx="944625" cy="927986"/>
          </a:xfrm>
        </p:grpSpPr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4313D3C5-0A0B-4524-BA54-868537483AD9}"/>
                </a:ext>
              </a:extLst>
            </p:cNvPr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5" name="直接连接符 11">
                <a:extLst>
                  <a:ext uri="{FF2B5EF4-FFF2-40B4-BE49-F238E27FC236}">
                    <a16:creationId xmlns:a16="http://schemas.microsoft.com/office/drawing/2014/main" id="{96D7DB2F-11AD-4559-AA7F-CFBE646B3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2">
                <a:extLst>
                  <a:ext uri="{FF2B5EF4-FFF2-40B4-BE49-F238E27FC236}">
                    <a16:creationId xmlns:a16="http://schemas.microsoft.com/office/drawing/2014/main" id="{57638E39-DA00-426A-A96D-2C22673F98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8">
              <a:extLst>
                <a:ext uri="{FF2B5EF4-FFF2-40B4-BE49-F238E27FC236}">
                  <a16:creationId xmlns:a16="http://schemas.microsoft.com/office/drawing/2014/main" id="{6B6A0A0B-5D03-4550-BBF0-D0BB2EA21C4E}"/>
                </a:ext>
              </a:extLst>
            </p:cNvPr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9">
                <a:extLst>
                  <a:ext uri="{FF2B5EF4-FFF2-40B4-BE49-F238E27FC236}">
                    <a16:creationId xmlns:a16="http://schemas.microsoft.com/office/drawing/2014/main" id="{C04EF238-17BC-4D08-A496-38BF3A990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534B1F2E-30CD-4858-A8CD-9B40B0A73B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rgbClr val="002B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C21516C7-8B33-4E05-8564-7E77902D6F1C}"/>
              </a:ext>
            </a:extLst>
          </p:cNvPr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rgbClr val="002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7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2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>
            <a:lvl1pPr algn="r"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  <p:sldLayoutId id="2147483692" r:id="rId7"/>
    <p:sldLayoutId id="2147483693" r:id="rId8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22T2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1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A50593-43F0-96AF-FD9D-380B27A7A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AU" dirty="0"/>
              <a:t>22T2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0AF1D01-58C9-2952-D90B-46497F88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193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8" r:id="rId3"/>
    <p:sldLayoutId id="2147483700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EB197-6D74-DBDC-F212-228624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24400"/>
            <a:ext cx="9190800" cy="2556000"/>
          </a:xfrm>
        </p:spPr>
        <p:txBody>
          <a:bodyPr/>
          <a:lstStyle/>
          <a:p>
            <a:r>
              <a:rPr lang="en-US" dirty="0"/>
              <a:t>Reachability Variants</a:t>
            </a:r>
            <a:br>
              <a:rPr lang="en-US" dirty="0"/>
            </a:br>
            <a:r>
              <a:rPr lang="en-US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1620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5BA22F-A401-54D5-DA47-E4FFD817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Span-Reachability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952500" y="2210718"/>
            <a:ext cx="7543800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80604020202020204" pitchFamily="34" charset="0"/>
              <a:buChar char="•"/>
            </a:pPr>
            <a:r>
              <a:rPr sz="2000" spc="-35" dirty="0">
                <a:cs typeface="Trebuchet MS"/>
              </a:rPr>
              <a:t>Security </a:t>
            </a:r>
            <a:r>
              <a:rPr sz="2000" spc="-30" dirty="0">
                <a:cs typeface="Trebuchet MS"/>
              </a:rPr>
              <a:t>Assessment </a:t>
            </a:r>
            <a:r>
              <a:rPr sz="2000" spc="20" dirty="0">
                <a:cs typeface="Trebuchet MS"/>
              </a:rPr>
              <a:t>&amp;</a:t>
            </a:r>
            <a:r>
              <a:rPr sz="2000" spc="-110" dirty="0">
                <a:cs typeface="Trebuchet MS"/>
              </a:rPr>
              <a:t> </a:t>
            </a:r>
            <a:r>
              <a:rPr sz="2000" spc="-20" dirty="0">
                <a:cs typeface="Trebuchet MS"/>
              </a:rPr>
              <a:t>Recommendation</a:t>
            </a:r>
            <a:endParaRPr lang="en-AU" sz="2000" spc="-20" dirty="0">
              <a:cs typeface="Trebuchet MS"/>
            </a:endParaRPr>
          </a:p>
          <a:p>
            <a:pPr marL="812800" lvl="1" indent="-342900">
              <a:spcBef>
                <a:spcPts val="100"/>
              </a:spcBef>
              <a:buFontTx/>
              <a:buChar char="-"/>
            </a:pPr>
            <a:r>
              <a:rPr lang="en-AU" sz="2000" spc="-35" dirty="0">
                <a:cs typeface="Trebuchet MS"/>
              </a:rPr>
              <a:t>People </a:t>
            </a:r>
            <a:r>
              <a:rPr lang="en-AU" sz="2000" spc="-15" dirty="0">
                <a:cs typeface="Trebuchet MS"/>
              </a:rPr>
              <a:t>involved </a:t>
            </a:r>
            <a:r>
              <a:rPr lang="en-AU" sz="2000" dirty="0">
                <a:cs typeface="Trebuchet MS"/>
              </a:rPr>
              <a:t>in </a:t>
            </a:r>
            <a:r>
              <a:rPr lang="en-AU" sz="2000" spc="-80" dirty="0">
                <a:cs typeface="Trebuchet MS"/>
              </a:rPr>
              <a:t>the </a:t>
            </a:r>
            <a:r>
              <a:rPr lang="en-AU" sz="2000" spc="-35" dirty="0">
                <a:cs typeface="Trebuchet MS"/>
              </a:rPr>
              <a:t>same </a:t>
            </a:r>
            <a:r>
              <a:rPr lang="en-AU" sz="2000" spc="-15" dirty="0">
                <a:cs typeface="Trebuchet MS"/>
              </a:rPr>
              <a:t>social</a:t>
            </a:r>
            <a:r>
              <a:rPr lang="en-AU" sz="2000" spc="-65" dirty="0">
                <a:cs typeface="Trebuchet MS"/>
              </a:rPr>
              <a:t> </a:t>
            </a:r>
            <a:r>
              <a:rPr lang="en-AU" sz="2000" spc="-10" dirty="0">
                <a:cs typeface="Trebuchet MS"/>
              </a:rPr>
              <a:t>group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AU" sz="2000" spc="50" dirty="0">
                <a:cs typeface="Trebuchet MS"/>
              </a:rPr>
              <a:t>Money </a:t>
            </a:r>
            <a:r>
              <a:rPr lang="en-AU" sz="2000" spc="-45" dirty="0">
                <a:cs typeface="Trebuchet MS"/>
              </a:rPr>
              <a:t>Transaction</a:t>
            </a:r>
            <a:r>
              <a:rPr lang="en-AU" sz="2000" spc="-245" dirty="0">
                <a:cs typeface="Trebuchet MS"/>
              </a:rPr>
              <a:t> </a:t>
            </a:r>
            <a:r>
              <a:rPr lang="en-AU" sz="2000" spc="10" dirty="0">
                <a:cs typeface="Trebuchet MS"/>
              </a:rPr>
              <a:t>Monitor</a:t>
            </a:r>
            <a:endParaRPr lang="en-AU" sz="2000" dirty="0">
              <a:cs typeface="Trebuchet MS"/>
            </a:endParaRPr>
          </a:p>
          <a:p>
            <a:pPr marL="822325" lvl="1" indent="-342900">
              <a:spcBef>
                <a:spcPts val="400"/>
              </a:spcBef>
              <a:buFontTx/>
              <a:buChar char="-"/>
              <a:tabLst>
                <a:tab pos="250190" algn="l"/>
              </a:tabLst>
            </a:pPr>
            <a:r>
              <a:rPr lang="en-AU" sz="2000" spc="-5" dirty="0">
                <a:cs typeface="Trebuchet MS"/>
              </a:rPr>
              <a:t>money </a:t>
            </a:r>
            <a:r>
              <a:rPr lang="en-AU" sz="2000" spc="-20" dirty="0">
                <a:cs typeface="Trebuchet MS"/>
              </a:rPr>
              <a:t>laundering </a:t>
            </a:r>
            <a:r>
              <a:rPr lang="en-AU" sz="2000" spc="20" dirty="0">
                <a:cs typeface="Trebuchet MS"/>
              </a:rPr>
              <a:t>&amp; </a:t>
            </a:r>
            <a:r>
              <a:rPr lang="en-AU" sz="2000" spc="-65" dirty="0">
                <a:cs typeface="Trebuchet MS"/>
              </a:rPr>
              <a:t>fake</a:t>
            </a:r>
            <a:r>
              <a:rPr lang="en-AU" sz="2000" spc="-180" dirty="0">
                <a:cs typeface="Trebuchet MS"/>
              </a:rPr>
              <a:t> </a:t>
            </a:r>
            <a:r>
              <a:rPr lang="en-AU" sz="2000" spc="-45" dirty="0">
                <a:cs typeface="Trebuchet MS"/>
              </a:rPr>
              <a:t>transactions</a:t>
            </a: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SzPct val="80000"/>
              <a:buFont typeface="Arial" panose="02080604020202020204" pitchFamily="34" charset="0"/>
              <a:buChar char="•"/>
              <a:tabLst>
                <a:tab pos="241300" algn="l"/>
              </a:tabLst>
            </a:pPr>
            <a:r>
              <a:rPr lang="en-AU" sz="2000" spc="10" dirty="0">
                <a:cs typeface="Trebuchet MS"/>
              </a:rPr>
              <a:t>Biology</a:t>
            </a:r>
            <a:r>
              <a:rPr lang="en-AU" sz="2000" spc="-100" dirty="0">
                <a:cs typeface="Trebuchet MS"/>
              </a:rPr>
              <a:t> </a:t>
            </a:r>
            <a:r>
              <a:rPr lang="en-AU" sz="2000" dirty="0">
                <a:cs typeface="Trebuchet MS"/>
              </a:rPr>
              <a:t>Analysis</a:t>
            </a:r>
          </a:p>
          <a:p>
            <a:pPr marL="469900" lvl="1">
              <a:spcBef>
                <a:spcPts val="500"/>
              </a:spcBef>
              <a:buSzPct val="80000"/>
              <a:tabLst>
                <a:tab pos="241300" algn="l"/>
              </a:tabLst>
            </a:pPr>
            <a:r>
              <a:rPr lang="en-AU" sz="2000" spc="-55" dirty="0">
                <a:cs typeface="Trebuchet MS"/>
              </a:rPr>
              <a:t>-</a:t>
            </a:r>
            <a:r>
              <a:rPr lang="zh-CN" altLang="en-US" sz="2000" spc="-55" dirty="0">
                <a:cs typeface="Trebuchet MS"/>
              </a:rPr>
              <a:t>    </a:t>
            </a:r>
            <a:r>
              <a:rPr lang="en-AU" sz="2000" spc="-45" dirty="0">
                <a:cs typeface="Trebuchet MS"/>
              </a:rPr>
              <a:t>Proteins </a:t>
            </a:r>
            <a:r>
              <a:rPr lang="en-AU" sz="2000" spc="-15" dirty="0">
                <a:cs typeface="Trebuchet MS"/>
              </a:rPr>
              <a:t>involved </a:t>
            </a:r>
            <a:r>
              <a:rPr lang="en-AU" sz="2000" dirty="0">
                <a:cs typeface="Trebuchet MS"/>
              </a:rPr>
              <a:t>in </a:t>
            </a:r>
            <a:r>
              <a:rPr lang="en-AU" sz="2000" spc="-80" dirty="0">
                <a:cs typeface="Trebuchet MS"/>
              </a:rPr>
              <a:t>the </a:t>
            </a:r>
            <a:r>
              <a:rPr lang="en-AU" sz="2000" spc="-35" dirty="0">
                <a:cs typeface="Trebuchet MS"/>
              </a:rPr>
              <a:t>same </a:t>
            </a:r>
            <a:r>
              <a:rPr lang="en-AU" sz="2000" spc="-5" dirty="0">
                <a:cs typeface="Trebuchet MS"/>
              </a:rPr>
              <a:t>biological</a:t>
            </a:r>
            <a:r>
              <a:rPr lang="en-AU" sz="2000" spc="-50" dirty="0">
                <a:cs typeface="Trebuchet MS"/>
              </a:rPr>
              <a:t> </a:t>
            </a:r>
            <a:r>
              <a:rPr lang="en-AU" sz="2000" spc="-20" dirty="0">
                <a:cs typeface="Trebuchet MS"/>
              </a:rPr>
              <a:t>organization</a:t>
            </a:r>
            <a:endParaRPr lang="en-AU" sz="20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cs typeface="Trebuchet MS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007470" y="4231401"/>
            <a:ext cx="32634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cs typeface="Trebuchet MS"/>
              </a:rPr>
              <a:t>...</a:t>
            </a:r>
            <a:endParaRPr sz="2400" dirty="0">
              <a:cs typeface="Trebuchet MS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939561" y="1508081"/>
            <a:ext cx="24649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400" kern="0" spc="-5" dirty="0">
                <a:solidFill>
                  <a:srgbClr val="0F4BEB"/>
                </a:solidFill>
                <a:latin typeface="+mn-lt"/>
                <a:cs typeface="Arial"/>
              </a:rPr>
              <a:t>Applications</a:t>
            </a:r>
            <a:endParaRPr lang="en-AU" sz="2400" kern="0" dirty="0">
              <a:solidFill>
                <a:sysClr val="windowText" lastClr="000000"/>
              </a:solidFill>
              <a:latin typeface="+mn-lt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9D8B5-AECA-8F21-2E4B-BB7858BB48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A9898-7AF2-F506-51E4-FA6A0C26F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10</a:t>
            </a:fld>
            <a:endParaRPr lang="en-AU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A96407-F742-D65E-B03A-81EDBEA3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Labeled Graphs</a:t>
            </a:r>
          </a:p>
        </p:txBody>
      </p:sp>
      <p:sp>
        <p:nvSpPr>
          <p:cNvPr id="62" name="object 3"/>
          <p:cNvSpPr txBox="1"/>
          <p:nvPr/>
        </p:nvSpPr>
        <p:spPr>
          <a:xfrm>
            <a:off x="979721" y="3053947"/>
            <a:ext cx="6342411" cy="2383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5" dirty="0">
                <a:cs typeface="Tahoma"/>
              </a:rPr>
              <a:t>Example of Labeled Graphs:</a:t>
            </a:r>
            <a:endParaRPr sz="2000" dirty="0">
              <a:cs typeface="Tahoma"/>
            </a:endParaRPr>
          </a:p>
          <a:p>
            <a:pPr marL="483870" marR="217170" indent="-342900">
              <a:lnSpc>
                <a:spcPct val="103000"/>
              </a:lnSpc>
              <a:spcBef>
                <a:spcPts val="300"/>
              </a:spcBef>
              <a:buFont typeface="Arial" panose="02080604020202020204" pitchFamily="34" charset="0"/>
              <a:buChar char="•"/>
            </a:pPr>
            <a:r>
              <a:rPr sz="2000" spc="-60" dirty="0">
                <a:cs typeface="Tahoma"/>
              </a:rPr>
              <a:t>s</a:t>
            </a:r>
            <a:r>
              <a:rPr sz="2000" spc="-45" dirty="0">
                <a:cs typeface="Tahoma"/>
              </a:rPr>
              <a:t>o</a:t>
            </a:r>
            <a:r>
              <a:rPr sz="2000" spc="-20" dirty="0">
                <a:cs typeface="Tahoma"/>
              </a:rPr>
              <a:t>cial</a:t>
            </a:r>
            <a:r>
              <a:rPr sz="2000" spc="20" dirty="0">
                <a:cs typeface="Tahoma"/>
              </a:rPr>
              <a:t> </a:t>
            </a:r>
            <a:r>
              <a:rPr sz="2000" spc="-50" dirty="0">
                <a:cs typeface="Tahoma"/>
              </a:rPr>
              <a:t>ne</a:t>
            </a:r>
            <a:r>
              <a:rPr sz="2000" spc="-65" dirty="0">
                <a:cs typeface="Tahoma"/>
              </a:rPr>
              <a:t>t</a:t>
            </a:r>
            <a:r>
              <a:rPr sz="2000" spc="-105" dirty="0">
                <a:cs typeface="Tahoma"/>
              </a:rPr>
              <a:t>w</a:t>
            </a:r>
            <a:r>
              <a:rPr sz="2000" spc="-90" dirty="0">
                <a:cs typeface="Tahoma"/>
              </a:rPr>
              <a:t>o</a:t>
            </a:r>
            <a:r>
              <a:rPr sz="2000" spc="-40" dirty="0">
                <a:cs typeface="Tahoma"/>
              </a:rPr>
              <a:t>rks</a:t>
            </a:r>
            <a:r>
              <a:rPr sz="2000" spc="15" dirty="0">
                <a:cs typeface="Tahoma"/>
              </a:rPr>
              <a:t> </a:t>
            </a:r>
            <a:r>
              <a:rPr sz="2000" spc="-45" dirty="0">
                <a:cs typeface="Tahoma"/>
              </a:rPr>
              <a:t>(e.g.,</a:t>
            </a:r>
            <a:r>
              <a:rPr sz="2000" spc="15" dirty="0">
                <a:cs typeface="Tahoma"/>
              </a:rPr>
              <a:t> </a:t>
            </a:r>
            <a:r>
              <a:rPr sz="2000" spc="-5" dirty="0">
                <a:cs typeface="Tahoma"/>
              </a:rPr>
              <a:t>Lin</a:t>
            </a:r>
            <a:r>
              <a:rPr sz="2000" spc="-40" dirty="0">
                <a:cs typeface="Tahoma"/>
              </a:rPr>
              <a:t>k</a:t>
            </a:r>
            <a:r>
              <a:rPr sz="2000" spc="-70" dirty="0">
                <a:cs typeface="Tahoma"/>
              </a:rPr>
              <a:t>edIn,</a:t>
            </a:r>
            <a:r>
              <a:rPr sz="2000" spc="-45" dirty="0">
                <a:cs typeface="Tahoma"/>
              </a:rPr>
              <a:t> </a:t>
            </a:r>
            <a:r>
              <a:rPr sz="2000" spc="10" dirty="0">
                <a:cs typeface="Tahoma"/>
              </a:rPr>
              <a:t>F</a:t>
            </a:r>
            <a:r>
              <a:rPr sz="2000" spc="-60" dirty="0">
                <a:cs typeface="Tahoma"/>
              </a:rPr>
              <a:t>ace</a:t>
            </a:r>
            <a:r>
              <a:rPr sz="2000" spc="-35" dirty="0">
                <a:cs typeface="Tahoma"/>
              </a:rPr>
              <a:t>b</a:t>
            </a:r>
            <a:r>
              <a:rPr sz="2000" spc="-25" dirty="0">
                <a:cs typeface="Tahoma"/>
              </a:rPr>
              <a:t>o</a:t>
            </a:r>
            <a:r>
              <a:rPr sz="2000" spc="-30" dirty="0">
                <a:cs typeface="Tahoma"/>
              </a:rPr>
              <a:t>ok)</a:t>
            </a:r>
            <a:endParaRPr sz="2000" dirty="0">
              <a:cs typeface="Tahoma"/>
            </a:endParaRPr>
          </a:p>
          <a:p>
            <a:pPr marL="483870" marR="90170" indent="-342900">
              <a:lnSpc>
                <a:spcPct val="103000"/>
              </a:lnSpc>
              <a:spcBef>
                <a:spcPts val="295"/>
              </a:spcBef>
              <a:buFont typeface="Arial" panose="02080604020202020204" pitchFamily="34" charset="0"/>
              <a:buChar char="•"/>
            </a:pPr>
            <a:r>
              <a:rPr sz="2000" spc="-25" dirty="0">
                <a:cs typeface="Tahoma"/>
              </a:rPr>
              <a:t>scientific</a:t>
            </a:r>
            <a:r>
              <a:rPr sz="2000" spc="20" dirty="0">
                <a:cs typeface="Tahoma"/>
              </a:rPr>
              <a:t> </a:t>
            </a:r>
            <a:r>
              <a:rPr sz="2000" spc="-50" dirty="0">
                <a:cs typeface="Tahoma"/>
              </a:rPr>
              <a:t>ne</a:t>
            </a:r>
            <a:r>
              <a:rPr sz="2000" spc="-60" dirty="0">
                <a:cs typeface="Tahoma"/>
              </a:rPr>
              <a:t>t</a:t>
            </a:r>
            <a:r>
              <a:rPr sz="2000" spc="-100" dirty="0">
                <a:cs typeface="Tahoma"/>
              </a:rPr>
              <a:t>wo</a:t>
            </a:r>
            <a:r>
              <a:rPr sz="2000" spc="-40" dirty="0">
                <a:cs typeface="Tahoma"/>
              </a:rPr>
              <a:t>rks</a:t>
            </a:r>
            <a:r>
              <a:rPr sz="2000" spc="20" dirty="0">
                <a:cs typeface="Tahoma"/>
              </a:rPr>
              <a:t> </a:t>
            </a:r>
            <a:r>
              <a:rPr sz="2000" spc="-5" dirty="0">
                <a:cs typeface="Tahoma"/>
              </a:rPr>
              <a:t>(</a:t>
            </a:r>
            <a:r>
              <a:rPr sz="2000" spc="-100" dirty="0">
                <a:cs typeface="Tahoma"/>
              </a:rPr>
              <a:t>e</a:t>
            </a:r>
            <a:r>
              <a:rPr sz="2000" spc="-50" dirty="0">
                <a:cs typeface="Tahoma"/>
              </a:rPr>
              <a:t>.g</a:t>
            </a:r>
            <a:r>
              <a:rPr sz="2000" spc="-40" dirty="0">
                <a:cs typeface="Tahoma"/>
              </a:rPr>
              <a:t>.</a:t>
            </a:r>
            <a:r>
              <a:rPr sz="2000" spc="-35" dirty="0">
                <a:cs typeface="Tahoma"/>
              </a:rPr>
              <a:t>,</a:t>
            </a:r>
            <a:r>
              <a:rPr sz="2000" spc="20" dirty="0">
                <a:cs typeface="Tahoma"/>
              </a:rPr>
              <a:t> </a:t>
            </a:r>
            <a:r>
              <a:rPr sz="2000" spc="-20" dirty="0">
                <a:cs typeface="Tahoma"/>
              </a:rPr>
              <a:t>Uni</a:t>
            </a:r>
            <a:r>
              <a:rPr sz="2000" spc="-50" dirty="0">
                <a:cs typeface="Tahoma"/>
              </a:rPr>
              <a:t>p</a:t>
            </a:r>
            <a:r>
              <a:rPr sz="2000" spc="-25" dirty="0">
                <a:cs typeface="Tahoma"/>
              </a:rPr>
              <a:t>rot,</a:t>
            </a:r>
            <a:r>
              <a:rPr sz="2000" spc="-20" dirty="0">
                <a:cs typeface="Tahoma"/>
              </a:rPr>
              <a:t> </a:t>
            </a:r>
            <a:r>
              <a:rPr sz="2000" spc="-30" dirty="0">
                <a:cs typeface="Tahoma"/>
              </a:rPr>
              <a:t>PubChem)</a:t>
            </a:r>
            <a:endParaRPr sz="2000" dirty="0">
              <a:cs typeface="Tahoma"/>
            </a:endParaRPr>
          </a:p>
          <a:p>
            <a:pPr marL="483870" marR="42545" indent="-342900">
              <a:lnSpc>
                <a:spcPct val="103000"/>
              </a:lnSpc>
              <a:spcBef>
                <a:spcPts val="300"/>
              </a:spcBef>
              <a:buFont typeface="Arial" panose="02080604020202020204" pitchFamily="34" charset="0"/>
              <a:buChar char="•"/>
            </a:pPr>
            <a:r>
              <a:rPr sz="2000" spc="-45" dirty="0">
                <a:cs typeface="Tahoma"/>
              </a:rPr>
              <a:t>kn</a:t>
            </a:r>
            <a:r>
              <a:rPr sz="2000" spc="-80" dirty="0">
                <a:cs typeface="Tahoma"/>
              </a:rPr>
              <a:t>o</a:t>
            </a:r>
            <a:r>
              <a:rPr sz="2000" spc="-65" dirty="0">
                <a:cs typeface="Tahoma"/>
              </a:rPr>
              <a:t>wledge</a:t>
            </a:r>
            <a:r>
              <a:rPr sz="2000" spc="20" dirty="0">
                <a:cs typeface="Tahoma"/>
              </a:rPr>
              <a:t> </a:t>
            </a:r>
            <a:r>
              <a:rPr sz="2000" spc="-50" dirty="0">
                <a:cs typeface="Tahoma"/>
              </a:rPr>
              <a:t>grap</a:t>
            </a:r>
            <a:r>
              <a:rPr sz="2000" spc="-70" dirty="0">
                <a:cs typeface="Tahoma"/>
              </a:rPr>
              <a:t>hs</a:t>
            </a:r>
            <a:r>
              <a:rPr sz="2000" spc="20" dirty="0">
                <a:cs typeface="Tahoma"/>
              </a:rPr>
              <a:t> </a:t>
            </a:r>
            <a:r>
              <a:rPr sz="2000" spc="-45" dirty="0">
                <a:cs typeface="Tahoma"/>
              </a:rPr>
              <a:t>(e.g.,</a:t>
            </a:r>
            <a:r>
              <a:rPr sz="2000" spc="15" dirty="0">
                <a:cs typeface="Tahoma"/>
              </a:rPr>
              <a:t> </a:t>
            </a:r>
            <a:r>
              <a:rPr sz="2000" spc="65" dirty="0">
                <a:cs typeface="Tahoma"/>
              </a:rPr>
              <a:t>DB</a:t>
            </a:r>
            <a:r>
              <a:rPr sz="2000" spc="30" dirty="0">
                <a:cs typeface="Tahoma"/>
              </a:rPr>
              <a:t>P</a:t>
            </a:r>
            <a:r>
              <a:rPr sz="2000" spc="-50" dirty="0">
                <a:cs typeface="Tahoma"/>
              </a:rPr>
              <a:t>edia,</a:t>
            </a:r>
            <a:r>
              <a:rPr sz="2000" spc="-35" dirty="0">
                <a:cs typeface="Tahoma"/>
              </a:rPr>
              <a:t> </a:t>
            </a:r>
            <a:r>
              <a:rPr sz="2000" spc="40" dirty="0">
                <a:cs typeface="Tahoma"/>
              </a:rPr>
              <a:t>MS</a:t>
            </a:r>
            <a:r>
              <a:rPr sz="2000" spc="15" dirty="0">
                <a:cs typeface="Tahoma"/>
              </a:rPr>
              <a:t> </a:t>
            </a:r>
            <a:r>
              <a:rPr sz="2000" spc="-30" dirty="0">
                <a:cs typeface="Tahoma"/>
              </a:rPr>
              <a:t>Academic</a:t>
            </a:r>
            <a:r>
              <a:rPr sz="2000" spc="15" dirty="0">
                <a:cs typeface="Tahoma"/>
              </a:rPr>
              <a:t> </a:t>
            </a:r>
            <a:r>
              <a:rPr sz="2000" spc="-40" dirty="0">
                <a:cs typeface="Tahoma"/>
              </a:rPr>
              <a:t>Graph)</a:t>
            </a:r>
            <a:endParaRPr sz="2000" dirty="0">
              <a:cs typeface="Tahoma"/>
            </a:endParaRPr>
          </a:p>
          <a:p>
            <a:pPr marL="484505" indent="-342900">
              <a:lnSpc>
                <a:spcPct val="100000"/>
              </a:lnSpc>
              <a:spcBef>
                <a:spcPts val="330"/>
              </a:spcBef>
              <a:buFont typeface="Arial" panose="02080604020202020204" pitchFamily="34" charset="0"/>
              <a:buChar char="•"/>
            </a:pPr>
            <a:r>
              <a:rPr sz="2000" spc="-40" dirty="0">
                <a:cs typeface="Tahoma"/>
              </a:rPr>
              <a:t>trans</a:t>
            </a:r>
            <a:r>
              <a:rPr sz="2000" spc="-20" dirty="0">
                <a:cs typeface="Tahoma"/>
              </a:rPr>
              <a:t>p</a:t>
            </a:r>
            <a:r>
              <a:rPr sz="2000" spc="-90" dirty="0">
                <a:cs typeface="Tahoma"/>
              </a:rPr>
              <a:t>o</a:t>
            </a:r>
            <a:r>
              <a:rPr sz="2000" spc="-20" dirty="0">
                <a:cs typeface="Tahoma"/>
              </a:rPr>
              <a:t>rtation</a:t>
            </a:r>
            <a:r>
              <a:rPr sz="2000" spc="15" dirty="0">
                <a:cs typeface="Tahoma"/>
              </a:rPr>
              <a:t> </a:t>
            </a:r>
            <a:r>
              <a:rPr sz="2000" spc="-55" dirty="0">
                <a:cs typeface="Tahoma"/>
              </a:rPr>
              <a:t>and</a:t>
            </a:r>
            <a:r>
              <a:rPr sz="2000" spc="15" dirty="0">
                <a:cs typeface="Tahoma"/>
              </a:rPr>
              <a:t> </a:t>
            </a:r>
            <a:r>
              <a:rPr sz="2000" dirty="0">
                <a:cs typeface="Tahoma"/>
              </a:rPr>
              <a:t>utili</a:t>
            </a:r>
            <a:r>
              <a:rPr sz="2000" spc="-30" dirty="0">
                <a:cs typeface="Tahoma"/>
              </a:rPr>
              <a:t>t</a:t>
            </a:r>
            <a:r>
              <a:rPr sz="2000" spc="-50" dirty="0">
                <a:cs typeface="Tahoma"/>
              </a:rPr>
              <a:t>y</a:t>
            </a:r>
            <a:r>
              <a:rPr sz="2000" spc="15" dirty="0">
                <a:cs typeface="Tahoma"/>
              </a:rPr>
              <a:t> </a:t>
            </a:r>
            <a:r>
              <a:rPr sz="2000" spc="-50" dirty="0">
                <a:cs typeface="Tahoma"/>
              </a:rPr>
              <a:t>ne</a:t>
            </a:r>
            <a:r>
              <a:rPr sz="2000" spc="-65" dirty="0">
                <a:cs typeface="Tahoma"/>
              </a:rPr>
              <a:t>t</a:t>
            </a:r>
            <a:r>
              <a:rPr sz="2000" spc="-110" dirty="0">
                <a:cs typeface="Tahoma"/>
              </a:rPr>
              <a:t>w</a:t>
            </a:r>
            <a:r>
              <a:rPr sz="2000" spc="-85" dirty="0">
                <a:cs typeface="Tahoma"/>
              </a:rPr>
              <a:t>o</a:t>
            </a:r>
            <a:r>
              <a:rPr sz="2000" spc="-40" dirty="0">
                <a:cs typeface="Tahoma"/>
              </a:rPr>
              <a:t>rks</a:t>
            </a:r>
            <a:endParaRPr sz="2000" dirty="0">
              <a:cs typeface="Tahoma"/>
            </a:endParaRPr>
          </a:p>
          <a:p>
            <a:pPr marL="484505" indent="-342900">
              <a:lnSpc>
                <a:spcPct val="100000"/>
              </a:lnSpc>
              <a:spcBef>
                <a:spcPts val="330"/>
              </a:spcBef>
              <a:buFont typeface="Arial" panose="02080604020202020204" pitchFamily="34" charset="0"/>
              <a:buChar char="•"/>
            </a:pPr>
            <a:r>
              <a:rPr sz="2000" spc="-75" baseline="7000" dirty="0">
                <a:solidFill>
                  <a:srgbClr val="3333B2"/>
                </a:solidFill>
                <a:cs typeface="Lucida Sans Unicode"/>
              </a:rPr>
              <a:t>.,. </a:t>
            </a:r>
            <a:r>
              <a:rPr sz="2000" spc="60" baseline="7000" dirty="0">
                <a:solidFill>
                  <a:srgbClr val="3333B2"/>
                </a:solidFill>
                <a:cs typeface="Lucida Sans Unicode"/>
              </a:rPr>
              <a:t> </a:t>
            </a:r>
            <a:r>
              <a:rPr sz="2000" spc="-35" dirty="0">
                <a:cs typeface="Tahoma"/>
              </a:rPr>
              <a:t>...</a:t>
            </a:r>
            <a:endParaRPr sz="2000" dirty="0">
              <a:cs typeface="Tahoma"/>
            </a:endParaRPr>
          </a:p>
        </p:txBody>
      </p:sp>
      <p:sp>
        <p:nvSpPr>
          <p:cNvPr id="79" name="object 18"/>
          <p:cNvSpPr txBox="1"/>
          <p:nvPr/>
        </p:nvSpPr>
        <p:spPr>
          <a:xfrm>
            <a:off x="979721" y="5639846"/>
            <a:ext cx="9892570" cy="618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2000" spc="10" dirty="0">
                <a:cs typeface="Tahoma"/>
              </a:rPr>
              <a:t>F</a:t>
            </a:r>
            <a:r>
              <a:rPr sz="2000" spc="-25" dirty="0">
                <a:cs typeface="Tahoma"/>
              </a:rPr>
              <a:t>o</a:t>
            </a:r>
            <a:r>
              <a:rPr sz="2000" spc="-55" dirty="0">
                <a:cs typeface="Tahoma"/>
              </a:rPr>
              <a:t>cus</a:t>
            </a:r>
            <a:r>
              <a:rPr sz="2000" spc="15" dirty="0">
                <a:cs typeface="Tahoma"/>
              </a:rPr>
              <a:t> </a:t>
            </a:r>
            <a:r>
              <a:rPr sz="2000" spc="-35" dirty="0">
                <a:cs typeface="Tahoma"/>
              </a:rPr>
              <a:t>is</a:t>
            </a:r>
            <a:r>
              <a:rPr sz="2000" spc="20" dirty="0">
                <a:cs typeface="Tahoma"/>
              </a:rPr>
              <a:t> </a:t>
            </a:r>
            <a:r>
              <a:rPr sz="2000" spc="-55" dirty="0">
                <a:cs typeface="Tahoma"/>
              </a:rPr>
              <a:t>on</a:t>
            </a:r>
            <a:r>
              <a:rPr sz="2000" spc="15" dirty="0">
                <a:cs typeface="Tahoma"/>
              </a:rPr>
              <a:t> </a:t>
            </a:r>
            <a:r>
              <a:rPr sz="2000" spc="100" dirty="0">
                <a:cs typeface="Tahoma"/>
              </a:rPr>
              <a:t>“</a:t>
            </a:r>
            <a:r>
              <a:rPr sz="2000" spc="-35" dirty="0">
                <a:solidFill>
                  <a:srgbClr val="0000FF"/>
                </a:solidFill>
                <a:cs typeface="Tahoma"/>
              </a:rPr>
              <a:t>things</a:t>
            </a:r>
            <a:r>
              <a:rPr sz="2000" spc="100" dirty="0">
                <a:cs typeface="Tahoma"/>
              </a:rPr>
              <a:t>”</a:t>
            </a:r>
            <a:r>
              <a:rPr sz="2000" spc="15" dirty="0">
                <a:cs typeface="Tahoma"/>
              </a:rPr>
              <a:t> </a:t>
            </a:r>
            <a:r>
              <a:rPr sz="2000" spc="-30" dirty="0">
                <a:cs typeface="Tahoma"/>
              </a:rPr>
              <a:t>(i.e.,</a:t>
            </a:r>
            <a:r>
              <a:rPr sz="2000" spc="20" dirty="0">
                <a:cs typeface="Tahoma"/>
              </a:rPr>
              <a:t> </a:t>
            </a:r>
            <a:r>
              <a:rPr sz="2000" spc="-60" dirty="0">
                <a:cs typeface="Tahoma"/>
              </a:rPr>
              <a:t>n</a:t>
            </a:r>
            <a:r>
              <a:rPr sz="2000" spc="-30" dirty="0">
                <a:cs typeface="Tahoma"/>
              </a:rPr>
              <a:t>o</a:t>
            </a:r>
            <a:r>
              <a:rPr sz="2000" spc="-75" dirty="0">
                <a:cs typeface="Tahoma"/>
              </a:rPr>
              <a:t>des</a:t>
            </a:r>
            <a:r>
              <a:rPr sz="2000" spc="-35" dirty="0">
                <a:cs typeface="Tahoma"/>
              </a:rPr>
              <a:t>,</a:t>
            </a:r>
            <a:r>
              <a:rPr sz="2000" spc="15" dirty="0">
                <a:cs typeface="Tahoma"/>
              </a:rPr>
              <a:t> </a:t>
            </a:r>
            <a:r>
              <a:rPr sz="2000" spc="-40" dirty="0">
                <a:cs typeface="Tahoma"/>
              </a:rPr>
              <a:t>vertices)</a:t>
            </a:r>
            <a:r>
              <a:rPr sz="2000" spc="20" dirty="0">
                <a:cs typeface="Tahoma"/>
              </a:rPr>
              <a:t> </a:t>
            </a:r>
            <a:r>
              <a:rPr sz="2000" spc="-55" dirty="0">
                <a:cs typeface="Tahoma"/>
              </a:rPr>
              <a:t>and</a:t>
            </a:r>
            <a:r>
              <a:rPr sz="2000" spc="20" dirty="0">
                <a:cs typeface="Tahoma"/>
              </a:rPr>
              <a:t> </a:t>
            </a:r>
            <a:r>
              <a:rPr sz="2000" spc="-15" dirty="0">
                <a:cs typeface="Tahoma"/>
              </a:rPr>
              <a:t>t</a:t>
            </a:r>
            <a:r>
              <a:rPr sz="2000" spc="-25" dirty="0">
                <a:cs typeface="Tahoma"/>
              </a:rPr>
              <a:t>h</a:t>
            </a:r>
            <a:r>
              <a:rPr sz="2000" spc="-100" dirty="0">
                <a:cs typeface="Tahoma"/>
              </a:rPr>
              <a:t>e</a:t>
            </a:r>
            <a:r>
              <a:rPr sz="2000" spc="-10" dirty="0">
                <a:cs typeface="Tahoma"/>
              </a:rPr>
              <a:t>ir</a:t>
            </a:r>
            <a:r>
              <a:rPr sz="2000" spc="15" dirty="0">
                <a:cs typeface="Tahoma"/>
              </a:rPr>
              <a:t> </a:t>
            </a:r>
            <a:r>
              <a:rPr sz="2000" spc="-40" dirty="0">
                <a:solidFill>
                  <a:srgbClr val="0000FF"/>
                </a:solidFill>
                <a:cs typeface="Tahoma"/>
              </a:rPr>
              <a:t>relationships</a:t>
            </a:r>
            <a:r>
              <a:rPr sz="2000" spc="-30" dirty="0">
                <a:solidFill>
                  <a:srgbClr val="0000FF"/>
                </a:solidFill>
                <a:cs typeface="Tahoma"/>
              </a:rPr>
              <a:t> </a:t>
            </a:r>
            <a:r>
              <a:rPr sz="2000" spc="-30" dirty="0">
                <a:cs typeface="Tahoma"/>
              </a:rPr>
              <a:t>(i.e.,</a:t>
            </a:r>
            <a:r>
              <a:rPr sz="2000" spc="15" dirty="0">
                <a:cs typeface="Tahoma"/>
              </a:rPr>
              <a:t> </a:t>
            </a:r>
            <a:r>
              <a:rPr sz="2000" spc="-30" dirty="0">
                <a:solidFill>
                  <a:srgbClr val="0000FF"/>
                </a:solidFill>
                <a:cs typeface="Tahoma"/>
              </a:rPr>
              <a:t>la</a:t>
            </a:r>
            <a:r>
              <a:rPr sz="2000" spc="-15" dirty="0">
                <a:solidFill>
                  <a:srgbClr val="0000FF"/>
                </a:solidFill>
                <a:cs typeface="Tahoma"/>
              </a:rPr>
              <a:t>b</a:t>
            </a:r>
            <a:r>
              <a:rPr sz="2000" spc="-65" dirty="0">
                <a:solidFill>
                  <a:srgbClr val="0000FF"/>
                </a:solidFill>
                <a:cs typeface="Tahoma"/>
              </a:rPr>
              <a:t>eled</a:t>
            </a:r>
            <a:r>
              <a:rPr sz="2000" spc="20" dirty="0">
                <a:solidFill>
                  <a:srgbClr val="0000FF"/>
                </a:solidFill>
                <a:cs typeface="Tahoma"/>
              </a:rPr>
              <a:t> </a:t>
            </a:r>
            <a:r>
              <a:rPr sz="2000" spc="-40" dirty="0">
                <a:cs typeface="Tahoma"/>
              </a:rPr>
              <a:t>directed</a:t>
            </a:r>
            <a:r>
              <a:rPr sz="2000" spc="15" dirty="0">
                <a:cs typeface="Tahoma"/>
              </a:rPr>
              <a:t> </a:t>
            </a:r>
            <a:r>
              <a:rPr sz="2000" spc="-70" dirty="0">
                <a:cs typeface="Tahoma"/>
              </a:rPr>
              <a:t>edges)</a:t>
            </a:r>
            <a:endParaRPr sz="2000" dirty="0">
              <a:cs typeface="Tahom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09492" y="2870068"/>
            <a:ext cx="3848651" cy="2356783"/>
            <a:chOff x="7075824" y="2133600"/>
            <a:chExt cx="3848651" cy="2356783"/>
          </a:xfrm>
        </p:grpSpPr>
        <p:grpSp>
          <p:nvGrpSpPr>
            <p:cNvPr id="3" name="Group 2"/>
            <p:cNvGrpSpPr/>
            <p:nvPr/>
          </p:nvGrpSpPr>
          <p:grpSpPr>
            <a:xfrm>
              <a:off x="7075824" y="2133600"/>
              <a:ext cx="3848651" cy="2356783"/>
              <a:chOff x="7284186" y="2260520"/>
              <a:chExt cx="1925647" cy="1179201"/>
            </a:xfrm>
          </p:grpSpPr>
          <p:sp>
            <p:nvSpPr>
              <p:cNvPr id="63" name="object 4"/>
              <p:cNvSpPr/>
              <p:nvPr/>
            </p:nvSpPr>
            <p:spPr>
              <a:xfrm>
                <a:off x="7694107" y="2292418"/>
                <a:ext cx="1515726" cy="101119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"/>
              <p:cNvSpPr txBox="1"/>
              <p:nvPr/>
            </p:nvSpPr>
            <p:spPr>
              <a:xfrm>
                <a:off x="7762494" y="2339279"/>
                <a:ext cx="8953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endParaRPr>
                  <a:cs typeface="Trebuchet MS"/>
                </a:endParaRPr>
              </a:p>
            </p:txBody>
          </p:sp>
          <p:sp>
            <p:nvSpPr>
              <p:cNvPr id="67" name="object 6"/>
              <p:cNvSpPr txBox="1"/>
              <p:nvPr/>
            </p:nvSpPr>
            <p:spPr>
              <a:xfrm>
                <a:off x="7826375" y="2388083"/>
                <a:ext cx="7937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-25" dirty="0">
                    <a:cs typeface="Arial"/>
                  </a:rPr>
                  <a:t>1</a:t>
                </a:r>
                <a:endParaRPr>
                  <a:cs typeface="Arial"/>
                </a:endParaRPr>
              </a:p>
            </p:txBody>
          </p:sp>
          <p:sp>
            <p:nvSpPr>
              <p:cNvPr id="68" name="object 7"/>
              <p:cNvSpPr txBox="1"/>
              <p:nvPr/>
            </p:nvSpPr>
            <p:spPr>
              <a:xfrm>
                <a:off x="8482482" y="2339279"/>
                <a:ext cx="8953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endParaRPr>
                  <a:cs typeface="Trebuchet MS"/>
                </a:endParaRPr>
              </a:p>
            </p:txBody>
          </p:sp>
          <p:sp>
            <p:nvSpPr>
              <p:cNvPr id="69" name="object 8"/>
              <p:cNvSpPr txBox="1"/>
              <p:nvPr/>
            </p:nvSpPr>
            <p:spPr>
              <a:xfrm>
                <a:off x="8546376" y="2388083"/>
                <a:ext cx="7937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-25" dirty="0">
                    <a:cs typeface="Arial"/>
                  </a:rPr>
                  <a:t>2</a:t>
                </a:r>
                <a:endParaRPr>
                  <a:cs typeface="Arial"/>
                </a:endParaRPr>
              </a:p>
            </p:txBody>
          </p:sp>
          <p:sp>
            <p:nvSpPr>
              <p:cNvPr id="70" name="object 9"/>
              <p:cNvSpPr txBox="1"/>
              <p:nvPr/>
            </p:nvSpPr>
            <p:spPr>
              <a:xfrm>
                <a:off x="8991600" y="2848396"/>
                <a:ext cx="143510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r>
                  <a:rPr spc="-37" baseline="-10000" dirty="0">
                    <a:cs typeface="Arial"/>
                  </a:rPr>
                  <a:t>3</a:t>
                </a:r>
                <a:endParaRPr baseline="-10000">
                  <a:cs typeface="Arial"/>
                </a:endParaRPr>
              </a:p>
            </p:txBody>
          </p:sp>
          <p:sp>
            <p:nvSpPr>
              <p:cNvPr id="71" name="object 10"/>
              <p:cNvSpPr txBox="1"/>
              <p:nvPr/>
            </p:nvSpPr>
            <p:spPr>
              <a:xfrm>
                <a:off x="7762494" y="3059280"/>
                <a:ext cx="143510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r>
                  <a:rPr spc="-37" baseline="-10000" dirty="0">
                    <a:cs typeface="Arial"/>
                  </a:rPr>
                  <a:t>4</a:t>
                </a:r>
                <a:endParaRPr baseline="-10000">
                  <a:cs typeface="Arial"/>
                </a:endParaRPr>
              </a:p>
            </p:txBody>
          </p:sp>
          <p:sp>
            <p:nvSpPr>
              <p:cNvPr id="72" name="object 11"/>
              <p:cNvSpPr txBox="1"/>
              <p:nvPr/>
            </p:nvSpPr>
            <p:spPr>
              <a:xfrm>
                <a:off x="8482482" y="3059280"/>
                <a:ext cx="143510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r>
                  <a:rPr spc="-37" baseline="-10000" dirty="0">
                    <a:cs typeface="Arial"/>
                  </a:rPr>
                  <a:t>5</a:t>
                </a:r>
                <a:endParaRPr baseline="-10000">
                  <a:cs typeface="Arial"/>
                </a:endParaRPr>
              </a:p>
            </p:txBody>
          </p:sp>
          <p:sp>
            <p:nvSpPr>
              <p:cNvPr id="73" name="object 12"/>
              <p:cNvSpPr txBox="1"/>
              <p:nvPr/>
            </p:nvSpPr>
            <p:spPr>
              <a:xfrm>
                <a:off x="7954816" y="2260520"/>
                <a:ext cx="50209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dirty="0">
                    <a:cs typeface="Arial"/>
                  </a:rPr>
                  <a:t>friendOf</a:t>
                </a:r>
              </a:p>
            </p:txBody>
          </p:sp>
          <p:sp>
            <p:nvSpPr>
              <p:cNvPr id="74" name="object 13"/>
              <p:cNvSpPr txBox="1"/>
              <p:nvPr/>
            </p:nvSpPr>
            <p:spPr>
              <a:xfrm>
                <a:off x="7284186" y="2752317"/>
                <a:ext cx="509004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dirty="0">
                    <a:cs typeface="Arial"/>
                  </a:rPr>
                  <a:t>friendOf</a:t>
                </a:r>
              </a:p>
            </p:txBody>
          </p:sp>
          <p:sp>
            <p:nvSpPr>
              <p:cNvPr id="75" name="object 14"/>
              <p:cNvSpPr txBox="1"/>
              <p:nvPr/>
            </p:nvSpPr>
            <p:spPr>
              <a:xfrm>
                <a:off x="8850274" y="2569272"/>
                <a:ext cx="256487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10" dirty="0">
                    <a:cs typeface="Arial"/>
                  </a:rPr>
                  <a:t>li</a:t>
                </a:r>
                <a:r>
                  <a:rPr dirty="0">
                    <a:cs typeface="Arial"/>
                  </a:rPr>
                  <a:t>k</a:t>
                </a:r>
                <a:r>
                  <a:rPr spc="-60" dirty="0">
                    <a:cs typeface="Arial"/>
                  </a:rPr>
                  <a:t>es</a:t>
                </a:r>
                <a:endParaRPr dirty="0">
                  <a:cs typeface="Arial"/>
                </a:endParaRPr>
              </a:p>
            </p:txBody>
          </p:sp>
          <p:sp>
            <p:nvSpPr>
              <p:cNvPr id="76" name="object 15"/>
              <p:cNvSpPr txBox="1"/>
              <p:nvPr/>
            </p:nvSpPr>
            <p:spPr>
              <a:xfrm>
                <a:off x="8013975" y="2556091"/>
                <a:ext cx="612686" cy="18999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 indent="141605">
                  <a:lnSpc>
                    <a:spcPct val="155000"/>
                  </a:lnSpc>
                </a:pPr>
                <a:r>
                  <a:rPr dirty="0" err="1">
                    <a:cs typeface="Arial"/>
                  </a:rPr>
                  <a:t>friendOf</a:t>
                </a:r>
                <a:endParaRPr dirty="0">
                  <a:cs typeface="Arial"/>
                </a:endParaRPr>
              </a:p>
            </p:txBody>
          </p:sp>
          <p:sp>
            <p:nvSpPr>
              <p:cNvPr id="77" name="object 16"/>
              <p:cNvSpPr txBox="1"/>
              <p:nvPr/>
            </p:nvSpPr>
            <p:spPr>
              <a:xfrm>
                <a:off x="8005078" y="3301126"/>
                <a:ext cx="41178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dirty="0">
                    <a:cs typeface="Arial"/>
                  </a:rPr>
                  <a:t>foll</a:t>
                </a:r>
                <a:r>
                  <a:rPr spc="-15" dirty="0">
                    <a:cs typeface="Arial"/>
                  </a:rPr>
                  <a:t>o</a:t>
                </a:r>
                <a:r>
                  <a:rPr spc="-30" dirty="0">
                    <a:cs typeface="Arial"/>
                  </a:rPr>
                  <a:t>ws</a:t>
                </a:r>
                <a:endParaRPr dirty="0">
                  <a:cs typeface="Arial"/>
                </a:endParaRPr>
              </a:p>
            </p:txBody>
          </p:sp>
          <p:sp>
            <p:nvSpPr>
              <p:cNvPr id="78" name="object 17"/>
              <p:cNvSpPr txBox="1"/>
              <p:nvPr/>
            </p:nvSpPr>
            <p:spPr>
              <a:xfrm>
                <a:off x="8727833" y="3084473"/>
                <a:ext cx="256487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10" dirty="0">
                    <a:cs typeface="Arial"/>
                  </a:rPr>
                  <a:t>li</a:t>
                </a:r>
                <a:r>
                  <a:rPr dirty="0">
                    <a:cs typeface="Arial"/>
                  </a:rPr>
                  <a:t>k</a:t>
                </a:r>
                <a:r>
                  <a:rPr spc="-60" dirty="0">
                    <a:cs typeface="Arial"/>
                  </a:rPr>
                  <a:t>es</a:t>
                </a:r>
                <a:endParaRPr dirty="0">
                  <a:cs typeface="Arial"/>
                </a:endParaRPr>
              </a:p>
            </p:txBody>
          </p:sp>
        </p:grpSp>
        <p:sp>
          <p:nvSpPr>
            <p:cNvPr id="80" name="object 16"/>
            <p:cNvSpPr txBox="1"/>
            <p:nvPr/>
          </p:nvSpPr>
          <p:spPr>
            <a:xfrm>
              <a:off x="8522840" y="3352800"/>
              <a:ext cx="89682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dirty="0">
                  <a:cs typeface="Arial"/>
                </a:rPr>
                <a:t>foll</a:t>
              </a:r>
              <a:r>
                <a:rPr spc="-15" dirty="0">
                  <a:cs typeface="Arial"/>
                </a:rPr>
                <a:t>o</a:t>
              </a:r>
              <a:r>
                <a:rPr spc="-30" dirty="0">
                  <a:cs typeface="Arial"/>
                </a:rPr>
                <a:t>ws</a:t>
              </a:r>
              <a:endParaRPr dirty="0">
                <a:cs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Content Placeholder 2"/>
              <p:cNvSpPr txBox="1"/>
              <p:nvPr/>
            </p:nvSpPr>
            <p:spPr>
              <a:xfrm>
                <a:off x="883141" y="1370678"/>
                <a:ext cx="7836033" cy="308277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kern="0" dirty="0">
                    <a:solidFill>
                      <a:sysClr val="windowText" lastClr="000000"/>
                    </a:solidFill>
                  </a:rPr>
                  <a:t>Labeled graph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sz="2000" i="1" kern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𝐸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pPr marL="800100" lvl="1" indent="-34290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/>
                  <a:t>is a finite non-empty set of labels</a:t>
                </a:r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pPr marL="806450" lvl="2" indent="-314325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𝐸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is a mapping function, which maps</a:t>
                </a:r>
                <a:r>
                  <a:rPr lang="en-AU" sz="2000" dirty="0"/>
                  <a:t> each edge to its corresponding labels, i.e.,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b="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endParaRPr lang="en-US" sz="1600" kern="0" dirty="0">
                  <a:solidFill>
                    <a:sysClr val="windowText" lastClr="000000"/>
                  </a:solidFill>
                </a:endParaRPr>
              </a:p>
              <a:p>
                <a:endParaRPr lang="en-US" sz="20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8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41" y="1370678"/>
                <a:ext cx="7836033" cy="3082774"/>
              </a:xfrm>
              <a:prstGeom prst="rect">
                <a:avLst/>
              </a:prstGeom>
              <a:blipFill>
                <a:blip r:embed="rId3"/>
                <a:stretch>
                  <a:fillRect l="-856" t="-988" r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F3DD9-EE3A-C06B-31BD-0F25543F7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C5779D-04B2-B512-7A01-B07DFCCE4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2</a:t>
            </a:fld>
            <a:endParaRPr lang="en-A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472B72-20D9-1327-D48F-97C196C3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Label-constrained Reachability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3"/>
              <p:cNvSpPr txBox="1"/>
              <p:nvPr/>
            </p:nvSpPr>
            <p:spPr>
              <a:xfrm>
                <a:off x="914400" y="1900911"/>
                <a:ext cx="9462052" cy="19807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167640">
                  <a:lnSpc>
                    <a:spcPct val="103000"/>
                  </a:lnSpc>
                </a:pPr>
                <a:r>
                  <a:rPr lang="en-AU" sz="2400" spc="-10" dirty="0">
                    <a:cs typeface="Tahoma"/>
                  </a:rPr>
                  <a:t>W</a:t>
                </a:r>
                <a:r>
                  <a:rPr lang="en-AU" sz="2400" spc="-100" dirty="0">
                    <a:cs typeface="Tahoma"/>
                  </a:rPr>
                  <a:t>e</a:t>
                </a:r>
                <a:r>
                  <a:rPr lang="en-AU" sz="2400" spc="20" dirty="0">
                    <a:cs typeface="Tahoma"/>
                  </a:rPr>
                  <a:t> </a:t>
                </a:r>
                <a:r>
                  <a:rPr lang="en-AU" sz="2400" spc="-45" dirty="0">
                    <a:cs typeface="Tahoma"/>
                  </a:rPr>
                  <a:t>study</a:t>
                </a:r>
                <a:r>
                  <a:rPr lang="en-AU" sz="2400" spc="15" dirty="0">
                    <a:cs typeface="Tahoma"/>
                  </a:rPr>
                  <a:t> </a:t>
                </a:r>
                <a:r>
                  <a:rPr lang="en-AU" sz="2400" spc="-25" dirty="0">
                    <a:solidFill>
                      <a:srgbClr val="0000FF"/>
                    </a:solidFill>
                    <a:cs typeface="Tahoma"/>
                  </a:rPr>
                  <a:t>La</a:t>
                </a:r>
                <a:r>
                  <a:rPr lang="en-AU" sz="2400" spc="5" dirty="0">
                    <a:solidFill>
                      <a:srgbClr val="0000FF"/>
                    </a:solidFill>
                    <a:cs typeface="Tahoma"/>
                  </a:rPr>
                  <a:t>b</a:t>
                </a:r>
                <a:r>
                  <a:rPr lang="en-AU" sz="2400" spc="-40" dirty="0">
                    <a:solidFill>
                      <a:srgbClr val="0000FF"/>
                    </a:solidFill>
                    <a:cs typeface="Tahoma"/>
                  </a:rPr>
                  <a:t>el-Constrained</a:t>
                </a:r>
                <a:r>
                  <a:rPr lang="en-AU" sz="2400" spc="20" dirty="0">
                    <a:solidFill>
                      <a:srgbClr val="0000FF"/>
                    </a:solidFill>
                    <a:cs typeface="Tahoma"/>
                  </a:rPr>
                  <a:t> </a:t>
                </a:r>
                <a:r>
                  <a:rPr lang="en-AU" sz="2400" spc="-25" dirty="0">
                    <a:solidFill>
                      <a:srgbClr val="0000FF"/>
                    </a:solidFill>
                    <a:cs typeface="Tahoma"/>
                  </a:rPr>
                  <a:t>Reachabili</a:t>
                </a:r>
                <a:r>
                  <a:rPr lang="en-AU" sz="2400" spc="-55" dirty="0">
                    <a:solidFill>
                      <a:srgbClr val="0000FF"/>
                    </a:solidFill>
                    <a:cs typeface="Tahoma"/>
                  </a:rPr>
                  <a:t>t</a:t>
                </a:r>
                <a:r>
                  <a:rPr lang="en-AU" sz="2400" spc="-50" dirty="0">
                    <a:solidFill>
                      <a:srgbClr val="0000FF"/>
                    </a:solidFill>
                    <a:cs typeface="Tahoma"/>
                  </a:rPr>
                  <a:t>y</a:t>
                </a:r>
                <a:r>
                  <a:rPr lang="en-AU" sz="2400" spc="20" dirty="0">
                    <a:solidFill>
                      <a:srgbClr val="0000FF"/>
                    </a:solidFill>
                    <a:cs typeface="Tahoma"/>
                  </a:rPr>
                  <a:t> </a:t>
                </a:r>
                <a:r>
                  <a:rPr lang="en-AU" sz="2400" spc="-5" dirty="0">
                    <a:solidFill>
                      <a:srgbClr val="0000FF"/>
                    </a:solidFill>
                    <a:cs typeface="Tahoma"/>
                  </a:rPr>
                  <a:t>(</a:t>
                </a:r>
                <a:r>
                  <a:rPr lang="en-AU" sz="2400" spc="20" dirty="0">
                    <a:solidFill>
                      <a:srgbClr val="0000FF"/>
                    </a:solidFill>
                    <a:cs typeface="Tahoma"/>
                  </a:rPr>
                  <a:t>LCR) </a:t>
                </a:r>
                <a:r>
                  <a:rPr lang="en-AU" sz="2400" spc="-50" dirty="0">
                    <a:solidFill>
                      <a:srgbClr val="0000FF"/>
                    </a:solidFill>
                    <a:cs typeface="Tahoma"/>
                  </a:rPr>
                  <a:t>Queries</a:t>
                </a:r>
                <a:r>
                  <a:rPr lang="en-AU" sz="2400" spc="20" dirty="0">
                    <a:solidFill>
                      <a:srgbClr val="0000FF"/>
                    </a:solidFill>
                    <a:cs typeface="Tahoma"/>
                  </a:rPr>
                  <a:t> </a:t>
                </a:r>
                <a:r>
                  <a:rPr lang="en-AU" sz="2400" spc="-55" dirty="0">
                    <a:cs typeface="Tahoma"/>
                  </a:rPr>
                  <a:t>on</a:t>
                </a:r>
                <a:r>
                  <a:rPr lang="en-AU" sz="2400" spc="-35" dirty="0">
                    <a:cs typeface="Tahoma"/>
                  </a:rPr>
                  <a:t> </a:t>
                </a:r>
                <a:r>
                  <a:rPr lang="en-AU" sz="2400" spc="-50" dirty="0">
                    <a:cs typeface="Tahoma"/>
                  </a:rPr>
                  <a:t>ne</a:t>
                </a:r>
                <a:r>
                  <a:rPr lang="en-AU" sz="2400" spc="-65" dirty="0">
                    <a:cs typeface="Tahoma"/>
                  </a:rPr>
                  <a:t>t</a:t>
                </a:r>
                <a:r>
                  <a:rPr lang="en-AU" sz="2400" spc="-105" dirty="0">
                    <a:cs typeface="Tahoma"/>
                  </a:rPr>
                  <a:t>w</a:t>
                </a:r>
                <a:r>
                  <a:rPr lang="en-AU" sz="2400" spc="-90" dirty="0">
                    <a:cs typeface="Tahoma"/>
                  </a:rPr>
                  <a:t>o</a:t>
                </a:r>
                <a:r>
                  <a:rPr lang="en-AU" sz="2400" spc="-55" dirty="0">
                    <a:cs typeface="Tahoma"/>
                  </a:rPr>
                  <a:t>rks:</a:t>
                </a:r>
                <a:endParaRPr lang="en-AU" sz="2400" dirty="0">
                  <a:cs typeface="Tahoma"/>
                </a:endParaRPr>
              </a:p>
              <a:p>
                <a:pPr marL="289560" marR="5080">
                  <a:lnSpc>
                    <a:spcPct val="103000"/>
                  </a:lnSpc>
                  <a:spcBef>
                    <a:spcPts val="100"/>
                  </a:spcBef>
                </a:pPr>
                <a:r>
                  <a:rPr lang="en-AU" sz="2400" i="1" spc="-65" dirty="0">
                    <a:cs typeface="Trebuchet MS"/>
                  </a:rPr>
                  <a:t>Give</a:t>
                </a:r>
                <a:r>
                  <a:rPr lang="en-AU" sz="2400" i="1" spc="-60" dirty="0">
                    <a:cs typeface="Trebuchet MS"/>
                  </a:rPr>
                  <a:t>n</a:t>
                </a:r>
                <a:r>
                  <a:rPr lang="en-AU" sz="2400" i="1" spc="35" dirty="0">
                    <a:cs typeface="Trebuchet MS"/>
                  </a:rPr>
                  <a:t> </a:t>
                </a:r>
                <a:r>
                  <a:rPr lang="en-AU" sz="2400" i="1" spc="-70" dirty="0">
                    <a:cs typeface="Trebuchet MS"/>
                  </a:rPr>
                  <a:t>vertices</a:t>
                </a:r>
                <a:r>
                  <a:rPr lang="en-AU" sz="2400" i="1" spc="35" dirty="0">
                    <a:cs typeface="Trebuchet MS"/>
                  </a:rPr>
                  <a:t> </a:t>
                </a:r>
                <a:r>
                  <a:rPr lang="en-AU" sz="2400" i="1" spc="-35" dirty="0">
                    <a:cs typeface="Trebuchet MS"/>
                  </a:rPr>
                  <a:t>s</a:t>
                </a:r>
                <a:r>
                  <a:rPr lang="en-AU" sz="2400" i="1" spc="114" dirty="0">
                    <a:cs typeface="Trebuchet MS"/>
                  </a:rPr>
                  <a:t> </a:t>
                </a:r>
                <a:r>
                  <a:rPr lang="en-AU" sz="2400" i="1" spc="-50" dirty="0">
                    <a:cs typeface="Trebuchet MS"/>
                  </a:rPr>
                  <a:t>and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70" dirty="0">
                    <a:cs typeface="Trebuchet MS"/>
                  </a:rPr>
                  <a:t>t</a:t>
                </a:r>
                <a:r>
                  <a:rPr lang="en-AU" sz="2400" i="1" spc="110" dirty="0">
                    <a:cs typeface="Trebuchet MS"/>
                  </a:rPr>
                  <a:t> </a:t>
                </a:r>
                <a:r>
                  <a:rPr lang="en-AU" sz="2400" i="1" spc="-80" dirty="0">
                    <a:cs typeface="Trebuchet MS"/>
                  </a:rPr>
                  <a:t>of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65" dirty="0">
                    <a:cs typeface="Trebuchet MS"/>
                  </a:rPr>
                  <a:t>la</a:t>
                </a:r>
                <a:r>
                  <a:rPr lang="en-AU" sz="2400" i="1" spc="-50" dirty="0">
                    <a:cs typeface="Trebuchet MS"/>
                  </a:rPr>
                  <a:t>b</a:t>
                </a:r>
                <a:r>
                  <a:rPr lang="en-AU" sz="2400" i="1" spc="-95" dirty="0">
                    <a:cs typeface="Trebuchet MS"/>
                  </a:rPr>
                  <a:t>eled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55" dirty="0">
                    <a:cs typeface="Trebuchet MS"/>
                  </a:rPr>
                  <a:t>graph</a:t>
                </a:r>
                <a:r>
                  <a:rPr lang="en-AU" sz="2400" i="1" spc="35" dirty="0">
                    <a:cs typeface="Trebuchet MS"/>
                  </a:rPr>
                  <a:t> </a:t>
                </a:r>
                <a:r>
                  <a:rPr lang="en-AU" sz="2400" i="1" spc="-25" dirty="0">
                    <a:cs typeface="Trebuchet MS"/>
                  </a:rPr>
                  <a:t>G</a:t>
                </a:r>
                <a:r>
                  <a:rPr lang="en-AU" sz="2400" i="1" spc="160" dirty="0">
                    <a:cs typeface="Trebuchet MS"/>
                  </a:rPr>
                  <a:t> </a:t>
                </a:r>
                <a:r>
                  <a:rPr lang="en-AU" sz="2400" i="1" spc="-50" dirty="0">
                    <a:cs typeface="Trebuchet MS"/>
                  </a:rPr>
                  <a:t>and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60" dirty="0">
                    <a:cs typeface="Trebuchet MS"/>
                  </a:rPr>
                  <a:t>a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35" dirty="0">
                    <a:cs typeface="Trebuchet MS"/>
                  </a:rPr>
                  <a:t>s</a:t>
                </a:r>
                <a:r>
                  <a:rPr lang="en-AU" sz="2400" i="1" spc="-65" dirty="0">
                    <a:cs typeface="Trebuchet MS"/>
                  </a:rPr>
                  <a:t>u</a:t>
                </a:r>
                <a:r>
                  <a:rPr lang="en-AU" sz="2400" i="1" spc="-70" dirty="0">
                    <a:cs typeface="Trebuchet MS"/>
                  </a:rPr>
                  <a:t>bset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25" dirty="0">
                    <a:cs typeface="Trebuchet MS"/>
                  </a:rPr>
                  <a:t>L </a:t>
                </a:r>
                <a:r>
                  <a:rPr lang="en-AU" sz="2400" i="1" spc="-80" dirty="0">
                    <a:cs typeface="Trebuchet MS"/>
                  </a:rPr>
                  <a:t>of</a:t>
                </a:r>
                <a:r>
                  <a:rPr lang="en-AU" sz="2400" i="1" spc="25" dirty="0">
                    <a:cs typeface="Trebuchet MS"/>
                  </a:rPr>
                  <a:t> </a:t>
                </a:r>
                <a:r>
                  <a:rPr lang="en-AU" sz="2400" i="1" spc="-80" dirty="0">
                    <a:cs typeface="Trebuchet MS"/>
                  </a:rPr>
                  <a:t>the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70" dirty="0">
                    <a:cs typeface="Trebuchet MS"/>
                  </a:rPr>
                  <a:t>set</a:t>
                </a:r>
                <a:r>
                  <a:rPr lang="en-AU" sz="2400" i="1" spc="25" dirty="0">
                    <a:cs typeface="Trebuchet MS"/>
                  </a:rPr>
                  <a:t> </a:t>
                </a:r>
                <a:r>
                  <a:rPr lang="en-AU" sz="2400" i="1" spc="-80" dirty="0">
                    <a:cs typeface="Trebuchet MS"/>
                  </a:rPr>
                  <a:t>of</a:t>
                </a:r>
                <a:r>
                  <a:rPr lang="en-AU" sz="2400" i="1" spc="25" dirty="0">
                    <a:cs typeface="Trebuchet MS"/>
                  </a:rPr>
                  <a:t> </a:t>
                </a:r>
                <a:r>
                  <a:rPr lang="en-AU" sz="2400" i="1" spc="-85" dirty="0">
                    <a:cs typeface="Trebuchet MS"/>
                  </a:rPr>
                  <a:t>all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75" dirty="0">
                    <a:cs typeface="Trebuchet MS"/>
                  </a:rPr>
                  <a:t>edge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60" dirty="0">
                    <a:cs typeface="Trebuchet MS"/>
                  </a:rPr>
                  <a:t>l</a:t>
                </a:r>
                <a:r>
                  <a:rPr lang="en-AU" sz="2400" i="1" spc="-100" dirty="0">
                    <a:cs typeface="Trebuchet MS"/>
                  </a:rPr>
                  <a:t>a</a:t>
                </a:r>
                <a:r>
                  <a:rPr lang="en-AU" sz="2400" i="1" spc="-30" dirty="0">
                    <a:cs typeface="Trebuchet MS"/>
                  </a:rPr>
                  <a:t>b</a:t>
                </a:r>
                <a:r>
                  <a:rPr lang="en-AU" sz="2400" i="1" spc="-80" dirty="0">
                    <a:cs typeface="Trebuchet MS"/>
                  </a:rPr>
                  <a:t>els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130" dirty="0">
                    <a:cs typeface="Meiryo"/>
                  </a:rPr>
                  <a:t>L</a:t>
                </a:r>
                <a:r>
                  <a:rPr lang="en-AU" sz="2400" i="1" spc="-15" dirty="0">
                    <a:cs typeface="Meiryo"/>
                  </a:rPr>
                  <a:t> </a:t>
                </a:r>
                <a:r>
                  <a:rPr lang="en-AU" sz="2400" i="1" spc="-80" dirty="0">
                    <a:cs typeface="Trebuchet MS"/>
                  </a:rPr>
                  <a:t>of</a:t>
                </a:r>
                <a:r>
                  <a:rPr lang="en-AU" sz="2400" i="1" spc="25" dirty="0">
                    <a:cs typeface="Trebuchet MS"/>
                  </a:rPr>
                  <a:t> </a:t>
                </a:r>
                <a:r>
                  <a:rPr lang="en-AU" sz="2400" i="1" spc="105" dirty="0">
                    <a:cs typeface="Trebuchet MS"/>
                  </a:rPr>
                  <a:t>G</a:t>
                </a:r>
                <a:r>
                  <a:rPr lang="en-AU" sz="2400" i="1" spc="-105" dirty="0">
                    <a:cs typeface="Trebuchet MS"/>
                  </a:rPr>
                  <a:t>,</a:t>
                </a:r>
                <a:r>
                  <a:rPr lang="en-AU" sz="2400" i="1" spc="30" dirty="0">
                    <a:cs typeface="Trebuchet MS"/>
                  </a:rPr>
                  <a:t> </a:t>
                </a:r>
                <a:r>
                  <a:rPr lang="en-AU" sz="2400" i="1" spc="-85" dirty="0">
                    <a:solidFill>
                      <a:srgbClr val="0000FF"/>
                    </a:solidFill>
                    <a:cs typeface="Trebuchet MS"/>
                  </a:rPr>
                  <a:t>determine</a:t>
                </a:r>
                <a:r>
                  <a:rPr lang="en-AU" sz="2400" i="1" spc="25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85" dirty="0">
                    <a:solidFill>
                      <a:srgbClr val="0000FF"/>
                    </a:solidFill>
                    <a:cs typeface="Trebuchet MS"/>
                  </a:rPr>
                  <a:t>whether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85" dirty="0">
                    <a:solidFill>
                      <a:srgbClr val="0000FF"/>
                    </a:solidFill>
                    <a:cs typeface="Trebuchet MS"/>
                  </a:rPr>
                  <a:t>o</a:t>
                </a:r>
                <a:r>
                  <a:rPr lang="en-AU" sz="2400" i="1" spc="-90" dirty="0">
                    <a:solidFill>
                      <a:srgbClr val="0000FF"/>
                    </a:solidFill>
                    <a:cs typeface="Trebuchet MS"/>
                  </a:rPr>
                  <a:t>r</a:t>
                </a:r>
                <a:r>
                  <a:rPr lang="en-AU" sz="2400" i="1" spc="-65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0" dirty="0">
                    <a:solidFill>
                      <a:srgbClr val="0000FF"/>
                    </a:solidFill>
                    <a:cs typeface="Trebuchet MS"/>
                  </a:rPr>
                  <a:t>not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90" dirty="0">
                    <a:solidFill>
                      <a:srgbClr val="0000FF"/>
                    </a:solidFill>
                    <a:cs typeface="Trebuchet MS"/>
                  </a:rPr>
                  <a:t>there</a:t>
                </a:r>
                <a:r>
                  <a:rPr lang="en-AU" sz="2400" i="1" spc="35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55" dirty="0">
                    <a:solidFill>
                      <a:srgbClr val="0000FF"/>
                    </a:solidFill>
                    <a:cs typeface="Trebuchet MS"/>
                  </a:rPr>
                  <a:t>is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0" dirty="0">
                    <a:solidFill>
                      <a:srgbClr val="0000FF"/>
                    </a:solidFill>
                    <a:cs typeface="Trebuchet MS"/>
                  </a:rPr>
                  <a:t>a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0" dirty="0">
                    <a:solidFill>
                      <a:srgbClr val="0000FF"/>
                    </a:solidFill>
                    <a:cs typeface="Trebuchet MS"/>
                  </a:rPr>
                  <a:t>path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120" dirty="0">
                    <a:solidFill>
                      <a:srgbClr val="0000FF"/>
                    </a:solidFill>
                    <a:cs typeface="Trebuchet MS"/>
                  </a:rPr>
                  <a:t>f</a:t>
                </a:r>
                <a:r>
                  <a:rPr lang="en-AU" sz="2400" i="1" spc="-70" dirty="0">
                    <a:solidFill>
                      <a:srgbClr val="0000FF"/>
                    </a:solidFill>
                    <a:cs typeface="Trebuchet MS"/>
                  </a:rPr>
                  <a:t>rom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35" dirty="0">
                    <a:solidFill>
                      <a:srgbClr val="0000FF"/>
                    </a:solidFill>
                    <a:cs typeface="Trebuchet MS"/>
                  </a:rPr>
                  <a:t>s</a:t>
                </a:r>
                <a:r>
                  <a:rPr lang="en-AU" sz="2400" i="1" spc="114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0" dirty="0">
                    <a:solidFill>
                      <a:srgbClr val="0000FF"/>
                    </a:solidFill>
                    <a:cs typeface="Trebuchet MS"/>
                  </a:rPr>
                  <a:t>to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70" dirty="0">
                    <a:solidFill>
                      <a:srgbClr val="0000FF"/>
                    </a:solidFill>
                    <a:cs typeface="Trebuchet MS"/>
                  </a:rPr>
                  <a:t>t</a:t>
                </a:r>
                <a:r>
                  <a:rPr lang="en-AU" sz="2400" i="1" spc="11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45" dirty="0">
                    <a:solidFill>
                      <a:srgbClr val="0000FF"/>
                    </a:solidFill>
                    <a:cs typeface="Trebuchet MS"/>
                  </a:rPr>
                  <a:t>using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0" dirty="0">
                    <a:solidFill>
                      <a:srgbClr val="0000FF"/>
                    </a:solidFill>
                    <a:cs typeface="Trebuchet MS"/>
                  </a:rPr>
                  <a:t>only</a:t>
                </a:r>
                <a:r>
                  <a:rPr lang="en-AU" sz="2400" i="1" spc="35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5" dirty="0">
                    <a:solidFill>
                      <a:srgbClr val="0000FF"/>
                    </a:solidFill>
                    <a:cs typeface="Trebuchet MS"/>
                  </a:rPr>
                  <a:t>edges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75" dirty="0">
                    <a:solidFill>
                      <a:srgbClr val="0000FF"/>
                    </a:solidFill>
                    <a:cs typeface="Trebuchet MS"/>
                  </a:rPr>
                  <a:t>with</a:t>
                </a:r>
                <a:r>
                  <a:rPr lang="en-AU" sz="2400" i="1" spc="-55" dirty="0">
                    <a:solidFill>
                      <a:srgbClr val="0000FF"/>
                    </a:solidFill>
                    <a:cs typeface="Trebuchet MS"/>
                  </a:rPr>
                  <a:t> la</a:t>
                </a:r>
                <a:r>
                  <a:rPr lang="en-AU" sz="2400" i="1" spc="-50" dirty="0">
                    <a:solidFill>
                      <a:srgbClr val="0000FF"/>
                    </a:solidFill>
                    <a:cs typeface="Trebuchet MS"/>
                  </a:rPr>
                  <a:t>b</a:t>
                </a:r>
                <a:r>
                  <a:rPr lang="en-AU" sz="2400" i="1" spc="-80" dirty="0">
                    <a:solidFill>
                      <a:srgbClr val="0000FF"/>
                    </a:solidFill>
                    <a:cs typeface="Trebuchet MS"/>
                  </a:rPr>
                  <a:t>els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</a:t>
                </a:r>
                <a:r>
                  <a:rPr lang="en-AU" sz="2400" i="1" spc="-65" dirty="0">
                    <a:solidFill>
                      <a:srgbClr val="0000FF"/>
                    </a:solidFill>
                    <a:cs typeface="Trebuchet MS"/>
                  </a:rPr>
                  <a:t>in</a:t>
                </a:r>
                <a:r>
                  <a:rPr lang="en-AU" sz="2400" i="1" spc="30" dirty="0">
                    <a:solidFill>
                      <a:srgbClr val="0000FF"/>
                    </a:solidFill>
                    <a:cs typeface="Trebuchet MS"/>
                  </a:rPr>
                  <a:t> L</a:t>
                </a:r>
                <a:r>
                  <a:rPr lang="en-AU" sz="2400" i="1" spc="-105" dirty="0">
                    <a:cs typeface="Trebuchet MS"/>
                  </a:rPr>
                  <a:t>.</a:t>
                </a:r>
                <a:endParaRPr lang="en-AU" sz="2400" dirty="0">
                  <a:cs typeface="Trebuchet MS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30"/>
                  </a:spcBef>
                </a:pPr>
                <a:r>
                  <a:rPr lang="en-AU" sz="2400" spc="-45" dirty="0">
                    <a:cs typeface="Tahoma"/>
                  </a:rPr>
                  <a:t>When</a:t>
                </a:r>
                <a:r>
                  <a:rPr lang="en-AU" sz="2400" spc="20" dirty="0">
                    <a:cs typeface="Tahoma"/>
                  </a:rPr>
                  <a:t> </a:t>
                </a:r>
                <a:r>
                  <a:rPr lang="en-AU" sz="2400" spc="-50" dirty="0">
                    <a:cs typeface="Tahoma"/>
                  </a:rPr>
                  <a:t>such</a:t>
                </a:r>
                <a:r>
                  <a:rPr lang="en-AU" sz="2400" spc="20" dirty="0">
                    <a:cs typeface="Tahoma"/>
                  </a:rPr>
                  <a:t> </a:t>
                </a:r>
                <a:r>
                  <a:rPr lang="en-AU" sz="2400" spc="-60" dirty="0">
                    <a:cs typeface="Tahoma"/>
                  </a:rPr>
                  <a:t>a</a:t>
                </a:r>
                <a:r>
                  <a:rPr lang="en-AU" sz="2400" spc="15" dirty="0">
                    <a:cs typeface="Tahoma"/>
                  </a:rPr>
                  <a:t> </a:t>
                </a:r>
                <a:r>
                  <a:rPr lang="en-AU" sz="2400" spc="-35" dirty="0">
                    <a:cs typeface="Tahoma"/>
                  </a:rPr>
                  <a:t>path</a:t>
                </a:r>
                <a:r>
                  <a:rPr lang="en-AU" sz="2400" spc="15" dirty="0">
                    <a:cs typeface="Tahoma"/>
                  </a:rPr>
                  <a:t> </a:t>
                </a:r>
                <a:r>
                  <a:rPr lang="en-AU" sz="2400" spc="-45" dirty="0">
                    <a:cs typeface="Tahoma"/>
                  </a:rPr>
                  <a:t>exists,</a:t>
                </a:r>
                <a:r>
                  <a:rPr lang="en-AU" sz="2400" spc="20" dirty="0">
                    <a:cs typeface="Tahoma"/>
                  </a:rPr>
                  <a:t> </a:t>
                </a:r>
                <a:r>
                  <a:rPr lang="en-AU" sz="2400" spc="-110" dirty="0">
                    <a:cs typeface="Tahoma"/>
                  </a:rPr>
                  <a:t>w</a:t>
                </a:r>
                <a:r>
                  <a:rPr lang="en-AU" sz="2400" spc="-100" dirty="0">
                    <a:cs typeface="Tahoma"/>
                  </a:rPr>
                  <a:t>e</a:t>
                </a:r>
                <a:r>
                  <a:rPr lang="en-AU" sz="2400" spc="15" dirty="0">
                    <a:cs typeface="Tahoma"/>
                  </a:rPr>
                  <a:t> </a:t>
                </a:r>
                <a:r>
                  <a:rPr lang="en-AU" sz="2400" spc="-60" dirty="0">
                    <a:cs typeface="Tahoma"/>
                  </a:rPr>
                  <a:t>denote</a:t>
                </a:r>
                <a:r>
                  <a:rPr lang="en-AU" sz="2400" spc="15" dirty="0">
                    <a:cs typeface="Tahoma"/>
                  </a:rPr>
                  <a:t> </a:t>
                </a:r>
                <a:r>
                  <a:rPr lang="en-AU" sz="2400" spc="-30" dirty="0">
                    <a:cs typeface="Tahoma"/>
                  </a:rPr>
                  <a:t>this</a:t>
                </a:r>
                <a:r>
                  <a:rPr lang="en-AU" sz="2400" spc="20" dirty="0">
                    <a:cs typeface="Tahoma"/>
                  </a:rPr>
                  <a:t> </a:t>
                </a:r>
                <a:r>
                  <a:rPr lang="en-AU" sz="2400" spc="-80" dirty="0">
                    <a:cs typeface="Tahoma"/>
                  </a:rPr>
                  <a:t>b</a:t>
                </a:r>
                <a:r>
                  <a:rPr lang="en-AU" sz="2400" spc="-50" dirty="0">
                    <a:cs typeface="Tahoma"/>
                  </a:rPr>
                  <a:t>y</a:t>
                </a:r>
                <a:r>
                  <a:rPr lang="en-AU" sz="2400" spc="15" dirty="0"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b="0" i="1" spc="15" smtClean="0">
                        <a:latin typeface="Cambria Math" panose="02040503050406030204" pitchFamily="18" charset="0"/>
                        <a:cs typeface="Tahoma"/>
                      </a:rPr>
                      <m:t>𝑠</m:t>
                    </m:r>
                    <m:sSub>
                      <m:sSubPr>
                        <m:ctrlPr>
                          <a:rPr lang="en-AU" sz="2400" b="0" i="1" spc="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</m:ctrlPr>
                      </m:sSubPr>
                      <m:e>
                        <m:r>
                          <a:rPr lang="en-AU" sz="2400" i="1" spc="1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  <m:t>→</m:t>
                        </m:r>
                      </m:e>
                      <m:sub>
                        <m:r>
                          <a:rPr lang="en-US" sz="2400" b="0" i="1" spc="1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  <m:t>𝑙</m:t>
                        </m:r>
                      </m:sub>
                    </m:sSub>
                    <m:r>
                      <a:rPr lang="en-US" sz="2400" b="0" i="1" spc="1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/>
                      </a:rPr>
                      <m:t>𝑡</m:t>
                    </m:r>
                  </m:oMath>
                </a14:m>
                <a:r>
                  <a:rPr lang="en-AU" sz="2400" spc="-35" dirty="0">
                    <a:cs typeface="Tahoma"/>
                  </a:rPr>
                  <a:t>.</a:t>
                </a:r>
                <a:endParaRPr sz="2400" dirty="0">
                  <a:cs typeface="Tahoma"/>
                </a:endParaRPr>
              </a:p>
            </p:txBody>
          </p:sp>
        </mc:Choice>
        <mc:Fallback>
          <p:sp>
            <p:nvSpPr>
              <p:cNvPr id="5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00911"/>
                <a:ext cx="9462052" cy="1980799"/>
              </a:xfrm>
              <a:prstGeom prst="rect">
                <a:avLst/>
              </a:prstGeom>
              <a:blipFill>
                <a:blip r:embed="rId2"/>
                <a:stretch>
                  <a:fillRect l="-1804" t="-5231" b="-8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07666" y="5348120"/>
            <a:ext cx="9875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</a:rPr>
              <a:t>Valstar</a:t>
            </a:r>
            <a:r>
              <a:rPr lang="en-AU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</a:rPr>
              <a:t>, L.D., Fletcher, G.H. and Yoshida, Y., 2017, May. Landmark indexing for evaluation of label-constrained reachability queries. In Proceedings of the 2017 ACM International Conference on Management of Data (pp. 345-358).</a:t>
            </a:r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EC8DF-5FC4-63E3-642A-D7699089C0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A8FF0-47C1-457A-0CEB-62A2D7CDE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3</a:t>
            </a:fld>
            <a:endParaRPr lang="en-A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C24BEA-927C-2B08-04E9-2C5FFD7A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Label-constrained Reachability</a:t>
            </a:r>
          </a:p>
        </p:txBody>
      </p:sp>
      <p:sp>
        <p:nvSpPr>
          <p:cNvPr id="14" name="object 13"/>
          <p:cNvSpPr txBox="1"/>
          <p:nvPr/>
        </p:nvSpPr>
        <p:spPr>
          <a:xfrm>
            <a:off x="5579799" y="1857233"/>
            <a:ext cx="5638800" cy="1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solidFill>
                  <a:srgbClr val="0000FF"/>
                </a:solidFill>
                <a:cs typeface="Tahoma"/>
              </a:rPr>
              <a:t>Example.</a:t>
            </a:r>
            <a:r>
              <a:rPr sz="2000" spc="140" dirty="0">
                <a:solidFill>
                  <a:srgbClr val="0000FF"/>
                </a:solidFill>
                <a:cs typeface="Tahoma"/>
              </a:rPr>
              <a:t> </a:t>
            </a:r>
            <a:r>
              <a:rPr sz="2000" spc="-20" dirty="0">
                <a:cs typeface="Tahoma"/>
              </a:rPr>
              <a:t>The</a:t>
            </a:r>
            <a:r>
              <a:rPr sz="2000" spc="20" dirty="0">
                <a:cs typeface="Tahoma"/>
              </a:rPr>
              <a:t> </a:t>
            </a:r>
            <a:r>
              <a:rPr sz="2000" spc="-55" dirty="0">
                <a:cs typeface="Tahoma"/>
              </a:rPr>
              <a:t>query</a:t>
            </a:r>
            <a:endParaRPr sz="2000" dirty="0"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cs typeface="Tahoma"/>
              </a:rPr>
              <a:t>(</a:t>
            </a:r>
            <a:r>
              <a:rPr sz="2000" i="1" spc="-40" dirty="0">
                <a:cs typeface="Trebuchet MS"/>
              </a:rPr>
              <a:t>v</a:t>
            </a:r>
            <a:r>
              <a:rPr sz="2000" spc="37" baseline="-10000" dirty="0">
                <a:cs typeface="Arial"/>
              </a:rPr>
              <a:t>1</a:t>
            </a:r>
            <a:r>
              <a:rPr sz="2000" i="1" spc="-10" dirty="0">
                <a:cs typeface="Arial"/>
              </a:rPr>
              <a:t>,</a:t>
            </a:r>
            <a:r>
              <a:rPr sz="2000" i="1" spc="-125" dirty="0">
                <a:cs typeface="Arial"/>
              </a:rPr>
              <a:t> </a:t>
            </a:r>
            <a:r>
              <a:rPr sz="2000" i="1" spc="-40" dirty="0">
                <a:cs typeface="Trebuchet MS"/>
              </a:rPr>
              <a:t>v</a:t>
            </a:r>
            <a:r>
              <a:rPr sz="2000" spc="37" baseline="-10000" dirty="0">
                <a:cs typeface="Arial"/>
              </a:rPr>
              <a:t>5</a:t>
            </a:r>
            <a:r>
              <a:rPr sz="2000" i="1" spc="-10" dirty="0">
                <a:cs typeface="Arial"/>
              </a:rPr>
              <a:t>,</a:t>
            </a:r>
            <a:r>
              <a:rPr sz="2000" i="1" spc="-125" dirty="0">
                <a:cs typeface="Arial"/>
              </a:rPr>
              <a:t> </a:t>
            </a:r>
            <a:r>
              <a:rPr sz="2000" i="1" spc="-120" dirty="0">
                <a:cs typeface="Meiryo"/>
              </a:rPr>
              <a:t>{</a:t>
            </a:r>
            <a:r>
              <a:rPr sz="2000" spc="-35" dirty="0">
                <a:cs typeface="Tahoma"/>
              </a:rPr>
              <a:t>friendO</a:t>
            </a:r>
            <a:r>
              <a:rPr sz="2000" spc="50" dirty="0">
                <a:cs typeface="Tahoma"/>
              </a:rPr>
              <a:t>f</a:t>
            </a:r>
            <a:r>
              <a:rPr sz="2000" i="1" spc="-120" dirty="0">
                <a:cs typeface="Meiryo"/>
              </a:rPr>
              <a:t>}</a:t>
            </a:r>
            <a:r>
              <a:rPr sz="2000" dirty="0">
                <a:cs typeface="Tahoma"/>
              </a:rPr>
              <a:t>)</a:t>
            </a:r>
            <a:r>
              <a:rPr sz="2000" spc="20" dirty="0">
                <a:cs typeface="Tahoma"/>
              </a:rPr>
              <a:t> </a:t>
            </a:r>
            <a:r>
              <a:rPr sz="2000" spc="-35" dirty="0">
                <a:cs typeface="Tahoma"/>
              </a:rPr>
              <a:t>is</a:t>
            </a:r>
            <a:r>
              <a:rPr sz="2000" spc="20" dirty="0">
                <a:cs typeface="Tahoma"/>
              </a:rPr>
              <a:t> </a:t>
            </a:r>
            <a:r>
              <a:rPr sz="2000" spc="-40" dirty="0">
                <a:cs typeface="Tahoma"/>
              </a:rPr>
              <a:t>true.</a:t>
            </a:r>
            <a:endParaRPr sz="2000" dirty="0"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000" spc="-20" dirty="0">
                <a:cs typeface="Tahoma"/>
              </a:rPr>
              <a:t>The</a:t>
            </a:r>
            <a:r>
              <a:rPr sz="2000" spc="15" dirty="0">
                <a:cs typeface="Tahoma"/>
              </a:rPr>
              <a:t> </a:t>
            </a:r>
            <a:r>
              <a:rPr sz="2000" spc="-55" dirty="0">
                <a:cs typeface="Tahoma"/>
              </a:rPr>
              <a:t>query</a:t>
            </a:r>
            <a:endParaRPr sz="2000" dirty="0">
              <a:cs typeface="Tahoma"/>
            </a:endParaRPr>
          </a:p>
          <a:p>
            <a:pPr marL="12700" marR="319405">
              <a:lnSpc>
                <a:spcPct val="103000"/>
              </a:lnSpc>
            </a:pPr>
            <a:r>
              <a:rPr sz="2000" dirty="0">
                <a:cs typeface="Tahoma"/>
              </a:rPr>
              <a:t>(</a:t>
            </a:r>
            <a:r>
              <a:rPr sz="2000" i="1" spc="-40" dirty="0">
                <a:cs typeface="Trebuchet MS"/>
              </a:rPr>
              <a:t>v</a:t>
            </a:r>
            <a:r>
              <a:rPr sz="2000" spc="37" baseline="-10000" dirty="0">
                <a:cs typeface="Arial"/>
              </a:rPr>
              <a:t>1</a:t>
            </a:r>
            <a:r>
              <a:rPr sz="2000" i="1" spc="-10" dirty="0">
                <a:cs typeface="Arial"/>
              </a:rPr>
              <a:t>,</a:t>
            </a:r>
            <a:r>
              <a:rPr sz="2000" i="1" spc="-125" dirty="0">
                <a:cs typeface="Arial"/>
              </a:rPr>
              <a:t> </a:t>
            </a:r>
            <a:r>
              <a:rPr sz="2000" i="1" spc="-40" dirty="0">
                <a:cs typeface="Trebuchet MS"/>
              </a:rPr>
              <a:t>v</a:t>
            </a:r>
            <a:r>
              <a:rPr sz="2000" spc="37" baseline="-10000" dirty="0">
                <a:cs typeface="Arial"/>
              </a:rPr>
              <a:t>3</a:t>
            </a:r>
            <a:r>
              <a:rPr sz="2000" i="1" spc="-10" dirty="0">
                <a:cs typeface="Arial"/>
              </a:rPr>
              <a:t>,</a:t>
            </a:r>
            <a:r>
              <a:rPr sz="2000" i="1" spc="-125" dirty="0">
                <a:cs typeface="Arial"/>
              </a:rPr>
              <a:t> </a:t>
            </a:r>
            <a:r>
              <a:rPr sz="2000" i="1" spc="-120" dirty="0">
                <a:cs typeface="Meiryo"/>
              </a:rPr>
              <a:t>{</a:t>
            </a:r>
            <a:r>
              <a:rPr sz="2000" spc="-35" dirty="0">
                <a:cs typeface="Tahoma"/>
              </a:rPr>
              <a:t>friendO</a:t>
            </a:r>
            <a:r>
              <a:rPr sz="2000" spc="50" dirty="0">
                <a:cs typeface="Tahoma"/>
              </a:rPr>
              <a:t>f</a:t>
            </a:r>
            <a:r>
              <a:rPr sz="2000" i="1" spc="-120" dirty="0">
                <a:cs typeface="Meiryo"/>
              </a:rPr>
              <a:t>}</a:t>
            </a:r>
            <a:r>
              <a:rPr sz="2000" dirty="0">
                <a:cs typeface="Tahoma"/>
              </a:rPr>
              <a:t>)</a:t>
            </a:r>
            <a:r>
              <a:rPr sz="2000" spc="20" dirty="0">
                <a:cs typeface="Tahoma"/>
              </a:rPr>
              <a:t> </a:t>
            </a:r>
            <a:r>
              <a:rPr sz="2000" spc="-35" dirty="0">
                <a:cs typeface="Tahoma"/>
              </a:rPr>
              <a:t>is </a:t>
            </a:r>
            <a:r>
              <a:rPr sz="2000" spc="-50" dirty="0">
                <a:cs typeface="Tahoma"/>
              </a:rPr>
              <a:t>false.</a:t>
            </a:r>
            <a:endParaRPr sz="2000" dirty="0">
              <a:cs typeface="Tahoma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960939" y="4179254"/>
            <a:ext cx="9977586" cy="1349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0" dirty="0">
                <a:cs typeface="Gill Sans MT"/>
              </a:rPr>
              <a:t>LCR</a:t>
            </a:r>
            <a:r>
              <a:rPr sz="2000" b="1" spc="90" dirty="0">
                <a:cs typeface="Gill Sans MT"/>
              </a:rPr>
              <a:t> </a:t>
            </a:r>
            <a:r>
              <a:rPr sz="2000" b="1" spc="-55" dirty="0">
                <a:cs typeface="Gill Sans MT"/>
              </a:rPr>
              <a:t>Queries</a:t>
            </a:r>
            <a:endParaRPr sz="2000" dirty="0">
              <a:cs typeface="Gill Sans MT"/>
            </a:endParaRPr>
          </a:p>
          <a:p>
            <a:pPr marL="484505" indent="-342900">
              <a:lnSpc>
                <a:spcPct val="100000"/>
              </a:lnSpc>
              <a:spcBef>
                <a:spcPts val="330"/>
              </a:spcBef>
              <a:buFont typeface="Arial" panose="02080604020202020204" pitchFamily="34" charset="0"/>
              <a:buChar char="•"/>
            </a:pPr>
            <a:r>
              <a:rPr sz="2000" spc="-25" dirty="0">
                <a:cs typeface="Tahoma"/>
              </a:rPr>
              <a:t>Natural</a:t>
            </a:r>
            <a:r>
              <a:rPr sz="2000" spc="20" dirty="0">
                <a:cs typeface="Tahoma"/>
              </a:rPr>
              <a:t> </a:t>
            </a:r>
            <a:r>
              <a:rPr sz="2000" spc="-40" dirty="0">
                <a:cs typeface="Tahoma"/>
              </a:rPr>
              <a:t>generalization</a:t>
            </a:r>
            <a:r>
              <a:rPr sz="2000" spc="25" dirty="0">
                <a:cs typeface="Tahoma"/>
              </a:rPr>
              <a:t> </a:t>
            </a:r>
            <a:r>
              <a:rPr sz="2000" spc="-40" dirty="0">
                <a:cs typeface="Tahoma"/>
              </a:rPr>
              <a:t>of</a:t>
            </a:r>
            <a:r>
              <a:rPr sz="2000" spc="20" dirty="0">
                <a:cs typeface="Tahoma"/>
              </a:rPr>
              <a:t> </a:t>
            </a:r>
            <a:r>
              <a:rPr sz="2000" spc="-30" dirty="0">
                <a:cs typeface="Tahoma"/>
              </a:rPr>
              <a:t>reachabili</a:t>
            </a:r>
            <a:r>
              <a:rPr sz="2000" spc="-60" dirty="0">
                <a:cs typeface="Tahoma"/>
              </a:rPr>
              <a:t>t</a:t>
            </a:r>
            <a:r>
              <a:rPr sz="2000" spc="-50" dirty="0">
                <a:cs typeface="Tahoma"/>
              </a:rPr>
              <a:t>y</a:t>
            </a:r>
            <a:r>
              <a:rPr sz="2000" spc="15" dirty="0">
                <a:cs typeface="Tahoma"/>
              </a:rPr>
              <a:t> </a:t>
            </a:r>
            <a:r>
              <a:rPr sz="2000" spc="-55" dirty="0">
                <a:cs typeface="Tahoma"/>
              </a:rPr>
              <a:t>queries.</a:t>
            </a:r>
            <a:endParaRPr sz="2000" dirty="0">
              <a:cs typeface="Tahoma"/>
            </a:endParaRPr>
          </a:p>
          <a:p>
            <a:pPr marL="483870" marR="171450" indent="-342900">
              <a:lnSpc>
                <a:spcPct val="103000"/>
              </a:lnSpc>
              <a:spcBef>
                <a:spcPts val="295"/>
              </a:spcBef>
              <a:buFont typeface="Arial" panose="02080604020202020204" pitchFamily="34" charset="0"/>
              <a:buChar char="•"/>
            </a:pPr>
            <a:r>
              <a:rPr sz="2000" spc="5" dirty="0">
                <a:cs typeface="Tahoma"/>
              </a:rPr>
              <a:t>An</a:t>
            </a:r>
            <a:r>
              <a:rPr sz="2000" spc="15" dirty="0">
                <a:cs typeface="Tahoma"/>
              </a:rPr>
              <a:t> </a:t>
            </a:r>
            <a:r>
              <a:rPr sz="2000" spc="-40" dirty="0">
                <a:cs typeface="Tahoma"/>
              </a:rPr>
              <a:t>im</a:t>
            </a:r>
            <a:r>
              <a:rPr sz="2000" spc="-10" dirty="0">
                <a:cs typeface="Tahoma"/>
              </a:rPr>
              <a:t>p</a:t>
            </a:r>
            <a:r>
              <a:rPr sz="2000" spc="-90" dirty="0">
                <a:cs typeface="Tahoma"/>
              </a:rPr>
              <a:t>o</a:t>
            </a:r>
            <a:r>
              <a:rPr sz="2000" spc="-20" dirty="0">
                <a:cs typeface="Tahoma"/>
              </a:rPr>
              <a:t>rtant</a:t>
            </a:r>
            <a:r>
              <a:rPr sz="2000" spc="15" dirty="0">
                <a:cs typeface="Tahoma"/>
              </a:rPr>
              <a:t> </a:t>
            </a:r>
            <a:r>
              <a:rPr sz="2000" spc="-45" dirty="0">
                <a:cs typeface="Tahoma"/>
              </a:rPr>
              <a:t>fragment</a:t>
            </a:r>
            <a:r>
              <a:rPr sz="2000" spc="15" dirty="0">
                <a:cs typeface="Tahoma"/>
              </a:rPr>
              <a:t> </a:t>
            </a:r>
            <a:r>
              <a:rPr sz="2000" spc="-40" dirty="0">
                <a:cs typeface="Tahoma"/>
              </a:rPr>
              <a:t>of</a:t>
            </a:r>
            <a:r>
              <a:rPr sz="2000" spc="15" dirty="0">
                <a:cs typeface="Tahoma"/>
              </a:rPr>
              <a:t> </a:t>
            </a:r>
            <a:r>
              <a:rPr sz="2000" spc="-45" dirty="0">
                <a:cs typeface="Tahoma"/>
              </a:rPr>
              <a:t>the</a:t>
            </a:r>
            <a:r>
              <a:rPr sz="2000" spc="20" dirty="0">
                <a:cs typeface="Tahoma"/>
              </a:rPr>
              <a:t> </a:t>
            </a:r>
            <a:r>
              <a:rPr sz="2000" spc="-60" dirty="0">
                <a:cs typeface="Tahoma"/>
              </a:rPr>
              <a:t>language</a:t>
            </a:r>
            <a:r>
              <a:rPr sz="2000" spc="15" dirty="0">
                <a:cs typeface="Tahoma"/>
              </a:rPr>
              <a:t> </a:t>
            </a:r>
            <a:r>
              <a:rPr sz="2000" spc="-40" dirty="0">
                <a:cs typeface="Tahoma"/>
              </a:rPr>
              <a:t>of</a:t>
            </a:r>
            <a:r>
              <a:rPr sz="2000" spc="15" dirty="0">
                <a:cs typeface="Tahoma"/>
              </a:rPr>
              <a:t> </a:t>
            </a:r>
            <a:r>
              <a:rPr sz="2000" spc="-50" dirty="0">
                <a:solidFill>
                  <a:srgbClr val="0000FF"/>
                </a:solidFill>
                <a:cs typeface="Tahoma"/>
              </a:rPr>
              <a:t>regul</a:t>
            </a:r>
            <a:r>
              <a:rPr sz="2000" spc="-95" dirty="0">
                <a:solidFill>
                  <a:srgbClr val="0000FF"/>
                </a:solidFill>
                <a:cs typeface="Tahoma"/>
              </a:rPr>
              <a:t>a</a:t>
            </a:r>
            <a:r>
              <a:rPr sz="2000" spc="-30" dirty="0">
                <a:solidFill>
                  <a:srgbClr val="0000FF"/>
                </a:solidFill>
                <a:cs typeface="Tahoma"/>
              </a:rPr>
              <a:t>r</a:t>
            </a:r>
            <a:r>
              <a:rPr sz="2000" spc="15" dirty="0">
                <a:solidFill>
                  <a:srgbClr val="0000FF"/>
                </a:solidFill>
                <a:cs typeface="Tahoma"/>
              </a:rPr>
              <a:t> </a:t>
            </a:r>
            <a:r>
              <a:rPr sz="2000" spc="-35" dirty="0">
                <a:solidFill>
                  <a:srgbClr val="0000FF"/>
                </a:solidFill>
                <a:cs typeface="Tahoma"/>
              </a:rPr>
              <a:t>path</a:t>
            </a:r>
            <a:r>
              <a:rPr sz="2000" spc="-25" dirty="0">
                <a:solidFill>
                  <a:srgbClr val="0000FF"/>
                </a:solidFill>
                <a:cs typeface="Tahoma"/>
              </a:rPr>
              <a:t> </a:t>
            </a:r>
            <a:r>
              <a:rPr sz="2000" spc="-60" dirty="0">
                <a:solidFill>
                  <a:srgbClr val="0000FF"/>
                </a:solidFill>
                <a:cs typeface="Tahoma"/>
              </a:rPr>
              <a:t>queries</a:t>
            </a:r>
            <a:r>
              <a:rPr sz="2000" spc="-35" dirty="0">
                <a:cs typeface="Tahoma"/>
              </a:rPr>
              <a:t>.</a:t>
            </a:r>
            <a:endParaRPr sz="2000" dirty="0">
              <a:cs typeface="Tahoma"/>
            </a:endParaRPr>
          </a:p>
          <a:p>
            <a:pPr marL="483870" marR="5080" indent="-342900">
              <a:lnSpc>
                <a:spcPct val="103000"/>
              </a:lnSpc>
              <a:spcBef>
                <a:spcPts val="300"/>
              </a:spcBef>
              <a:buFont typeface="Arial" panose="02080604020202020204" pitchFamily="34" charset="0"/>
              <a:buChar char="•"/>
            </a:pPr>
            <a:r>
              <a:rPr sz="2000" spc="-60" dirty="0">
                <a:cs typeface="Tahoma"/>
              </a:rPr>
              <a:t>Implemented</a:t>
            </a:r>
            <a:r>
              <a:rPr sz="2000" spc="15" dirty="0">
                <a:cs typeface="Tahoma"/>
              </a:rPr>
              <a:t> </a:t>
            </a:r>
            <a:r>
              <a:rPr sz="2000" spc="-25" dirty="0">
                <a:cs typeface="Tahoma"/>
              </a:rPr>
              <a:t>in</a:t>
            </a:r>
            <a:r>
              <a:rPr sz="2000" spc="20" dirty="0">
                <a:cs typeface="Tahoma"/>
              </a:rPr>
              <a:t> </a:t>
            </a:r>
            <a:r>
              <a:rPr sz="2000" dirty="0">
                <a:cs typeface="Tahoma"/>
              </a:rPr>
              <a:t>W3C’s</a:t>
            </a:r>
            <a:r>
              <a:rPr sz="2000" spc="15" dirty="0">
                <a:cs typeface="Tahoma"/>
              </a:rPr>
              <a:t> </a:t>
            </a:r>
            <a:r>
              <a:rPr sz="2000" spc="35" dirty="0">
                <a:cs typeface="Tahoma"/>
              </a:rPr>
              <a:t>S</a:t>
            </a:r>
            <a:r>
              <a:rPr sz="2000" spc="-55" dirty="0">
                <a:cs typeface="Tahoma"/>
              </a:rPr>
              <a:t>P</a:t>
            </a:r>
            <a:r>
              <a:rPr sz="2000" spc="30" dirty="0">
                <a:cs typeface="Tahoma"/>
              </a:rPr>
              <a:t>ARQL</a:t>
            </a:r>
            <a:r>
              <a:rPr sz="2000" spc="15" dirty="0">
                <a:cs typeface="Tahoma"/>
              </a:rPr>
              <a:t> </a:t>
            </a:r>
            <a:r>
              <a:rPr sz="2000" spc="-50" dirty="0">
                <a:cs typeface="Tahoma"/>
              </a:rPr>
              <a:t>1.1,</a:t>
            </a:r>
            <a:r>
              <a:rPr sz="2000" spc="20" dirty="0">
                <a:cs typeface="Tahoma"/>
              </a:rPr>
              <a:t> </a:t>
            </a:r>
            <a:r>
              <a:rPr sz="2000" spc="-35" dirty="0">
                <a:cs typeface="Tahoma"/>
              </a:rPr>
              <a:t>Neo4j’s</a:t>
            </a:r>
            <a:r>
              <a:rPr sz="2000" spc="20" dirty="0">
                <a:cs typeface="Tahoma"/>
              </a:rPr>
              <a:t> </a:t>
            </a:r>
            <a:r>
              <a:rPr sz="2000" spc="-45" dirty="0">
                <a:cs typeface="Tahoma"/>
              </a:rPr>
              <a:t>Cypher</a:t>
            </a:r>
            <a:r>
              <a:rPr sz="2000" spc="-25" dirty="0">
                <a:cs typeface="Tahoma"/>
              </a:rPr>
              <a:t>,</a:t>
            </a:r>
            <a:r>
              <a:rPr sz="2000" spc="20" dirty="0">
                <a:cs typeface="Tahoma"/>
              </a:rPr>
              <a:t> </a:t>
            </a:r>
            <a:r>
              <a:rPr sz="2000" spc="-55" dirty="0">
                <a:cs typeface="Tahoma"/>
              </a:rPr>
              <a:t>and</a:t>
            </a:r>
            <a:r>
              <a:rPr sz="2000" spc="-35" dirty="0">
                <a:cs typeface="Tahoma"/>
              </a:rPr>
              <a:t> </a:t>
            </a:r>
            <a:r>
              <a:rPr sz="2000" spc="-25" dirty="0">
                <a:cs typeface="Tahoma"/>
              </a:rPr>
              <a:t>Oracle’s</a:t>
            </a:r>
            <a:r>
              <a:rPr sz="2000" spc="20" dirty="0">
                <a:cs typeface="Tahoma"/>
              </a:rPr>
              <a:t> </a:t>
            </a:r>
            <a:r>
              <a:rPr sz="2000" spc="15" dirty="0">
                <a:cs typeface="Tahoma"/>
              </a:rPr>
              <a:t>PGQL.</a:t>
            </a:r>
            <a:endParaRPr sz="2000" dirty="0">
              <a:cs typeface="Tahom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39871" y="1425362"/>
            <a:ext cx="3848651" cy="2356783"/>
            <a:chOff x="7075824" y="2133600"/>
            <a:chExt cx="3848651" cy="2356783"/>
          </a:xfrm>
        </p:grpSpPr>
        <p:grpSp>
          <p:nvGrpSpPr>
            <p:cNvPr id="18" name="Group 17"/>
            <p:cNvGrpSpPr/>
            <p:nvPr/>
          </p:nvGrpSpPr>
          <p:grpSpPr>
            <a:xfrm>
              <a:off x="7075824" y="2133600"/>
              <a:ext cx="3848651" cy="2356783"/>
              <a:chOff x="7284186" y="2260520"/>
              <a:chExt cx="1925647" cy="1179201"/>
            </a:xfrm>
          </p:grpSpPr>
          <p:sp>
            <p:nvSpPr>
              <p:cNvPr id="20" name="object 4"/>
              <p:cNvSpPr/>
              <p:nvPr/>
            </p:nvSpPr>
            <p:spPr>
              <a:xfrm>
                <a:off x="7694107" y="2292418"/>
                <a:ext cx="1515726" cy="101119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5"/>
              <p:cNvSpPr txBox="1"/>
              <p:nvPr/>
            </p:nvSpPr>
            <p:spPr>
              <a:xfrm>
                <a:off x="7762494" y="2339279"/>
                <a:ext cx="8953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endParaRPr>
                  <a:cs typeface="Trebuchet MS"/>
                </a:endParaRPr>
              </a:p>
            </p:txBody>
          </p:sp>
          <p:sp>
            <p:nvSpPr>
              <p:cNvPr id="22" name="object 6"/>
              <p:cNvSpPr txBox="1"/>
              <p:nvPr/>
            </p:nvSpPr>
            <p:spPr>
              <a:xfrm>
                <a:off x="7826375" y="2388083"/>
                <a:ext cx="7937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-25" dirty="0">
                    <a:cs typeface="Arial"/>
                  </a:rPr>
                  <a:t>1</a:t>
                </a:r>
                <a:endParaRPr>
                  <a:cs typeface="Arial"/>
                </a:endParaRPr>
              </a:p>
            </p:txBody>
          </p:sp>
          <p:sp>
            <p:nvSpPr>
              <p:cNvPr id="23" name="object 7"/>
              <p:cNvSpPr txBox="1"/>
              <p:nvPr/>
            </p:nvSpPr>
            <p:spPr>
              <a:xfrm>
                <a:off x="8482482" y="2339279"/>
                <a:ext cx="8953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endParaRPr>
                  <a:cs typeface="Trebuchet MS"/>
                </a:endParaRPr>
              </a:p>
            </p:txBody>
          </p:sp>
          <p:sp>
            <p:nvSpPr>
              <p:cNvPr id="24" name="object 8"/>
              <p:cNvSpPr txBox="1"/>
              <p:nvPr/>
            </p:nvSpPr>
            <p:spPr>
              <a:xfrm>
                <a:off x="8546376" y="2388083"/>
                <a:ext cx="7937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-25" dirty="0">
                    <a:cs typeface="Arial"/>
                  </a:rPr>
                  <a:t>2</a:t>
                </a:r>
                <a:endParaRPr>
                  <a:cs typeface="Arial"/>
                </a:endParaRPr>
              </a:p>
            </p:txBody>
          </p:sp>
          <p:sp>
            <p:nvSpPr>
              <p:cNvPr id="25" name="object 9"/>
              <p:cNvSpPr txBox="1"/>
              <p:nvPr/>
            </p:nvSpPr>
            <p:spPr>
              <a:xfrm>
                <a:off x="8991600" y="2848396"/>
                <a:ext cx="143510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r>
                  <a:rPr spc="-37" baseline="-10000" dirty="0">
                    <a:cs typeface="Arial"/>
                  </a:rPr>
                  <a:t>3</a:t>
                </a:r>
                <a:endParaRPr baseline="-10000">
                  <a:cs typeface="Arial"/>
                </a:endParaRPr>
              </a:p>
            </p:txBody>
          </p:sp>
          <p:sp>
            <p:nvSpPr>
              <p:cNvPr id="26" name="object 10"/>
              <p:cNvSpPr txBox="1"/>
              <p:nvPr/>
            </p:nvSpPr>
            <p:spPr>
              <a:xfrm>
                <a:off x="7762494" y="3059280"/>
                <a:ext cx="143510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r>
                  <a:rPr spc="-37" baseline="-10000" dirty="0">
                    <a:cs typeface="Arial"/>
                  </a:rPr>
                  <a:t>4</a:t>
                </a:r>
                <a:endParaRPr baseline="-10000">
                  <a:cs typeface="Arial"/>
                </a:endParaRPr>
              </a:p>
            </p:txBody>
          </p:sp>
          <p:sp>
            <p:nvSpPr>
              <p:cNvPr id="27" name="object 11"/>
              <p:cNvSpPr txBox="1"/>
              <p:nvPr/>
            </p:nvSpPr>
            <p:spPr>
              <a:xfrm>
                <a:off x="8482482" y="3059280"/>
                <a:ext cx="143510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i="1" spc="-40" dirty="0">
                    <a:cs typeface="Trebuchet MS"/>
                  </a:rPr>
                  <a:t>v</a:t>
                </a:r>
                <a:r>
                  <a:rPr spc="-37" baseline="-10000" dirty="0">
                    <a:cs typeface="Arial"/>
                  </a:rPr>
                  <a:t>5</a:t>
                </a:r>
                <a:endParaRPr baseline="-10000">
                  <a:cs typeface="Arial"/>
                </a:endParaRPr>
              </a:p>
            </p:txBody>
          </p:sp>
          <p:sp>
            <p:nvSpPr>
              <p:cNvPr id="28" name="object 12"/>
              <p:cNvSpPr txBox="1"/>
              <p:nvPr/>
            </p:nvSpPr>
            <p:spPr>
              <a:xfrm>
                <a:off x="7954816" y="2260520"/>
                <a:ext cx="50209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dirty="0">
                    <a:cs typeface="Arial"/>
                  </a:rPr>
                  <a:t>friendOf</a:t>
                </a:r>
              </a:p>
            </p:txBody>
          </p:sp>
          <p:sp>
            <p:nvSpPr>
              <p:cNvPr id="29" name="object 13"/>
              <p:cNvSpPr txBox="1"/>
              <p:nvPr/>
            </p:nvSpPr>
            <p:spPr>
              <a:xfrm>
                <a:off x="7284186" y="2752317"/>
                <a:ext cx="509004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dirty="0">
                    <a:cs typeface="Arial"/>
                  </a:rPr>
                  <a:t>friendOf</a:t>
                </a:r>
              </a:p>
            </p:txBody>
          </p:sp>
          <p:sp>
            <p:nvSpPr>
              <p:cNvPr id="30" name="object 14"/>
              <p:cNvSpPr txBox="1"/>
              <p:nvPr/>
            </p:nvSpPr>
            <p:spPr>
              <a:xfrm>
                <a:off x="8850274" y="2569272"/>
                <a:ext cx="256487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10" dirty="0">
                    <a:cs typeface="Arial"/>
                  </a:rPr>
                  <a:t>li</a:t>
                </a:r>
                <a:r>
                  <a:rPr dirty="0">
                    <a:cs typeface="Arial"/>
                  </a:rPr>
                  <a:t>k</a:t>
                </a:r>
                <a:r>
                  <a:rPr spc="-60" dirty="0">
                    <a:cs typeface="Arial"/>
                  </a:rPr>
                  <a:t>es</a:t>
                </a:r>
                <a:endParaRPr dirty="0">
                  <a:cs typeface="Arial"/>
                </a:endParaRPr>
              </a:p>
            </p:txBody>
          </p:sp>
          <p:sp>
            <p:nvSpPr>
              <p:cNvPr id="31" name="object 15"/>
              <p:cNvSpPr txBox="1"/>
              <p:nvPr/>
            </p:nvSpPr>
            <p:spPr>
              <a:xfrm>
                <a:off x="8013975" y="2556091"/>
                <a:ext cx="612686" cy="18999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 indent="141605">
                  <a:lnSpc>
                    <a:spcPct val="155000"/>
                  </a:lnSpc>
                </a:pPr>
                <a:r>
                  <a:rPr dirty="0" err="1">
                    <a:cs typeface="Arial"/>
                  </a:rPr>
                  <a:t>friendOf</a:t>
                </a:r>
                <a:endParaRPr dirty="0">
                  <a:cs typeface="Arial"/>
                </a:endParaRPr>
              </a:p>
            </p:txBody>
          </p:sp>
          <p:sp>
            <p:nvSpPr>
              <p:cNvPr id="32" name="object 16"/>
              <p:cNvSpPr txBox="1"/>
              <p:nvPr/>
            </p:nvSpPr>
            <p:spPr>
              <a:xfrm>
                <a:off x="8005078" y="3301126"/>
                <a:ext cx="411785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dirty="0">
                    <a:cs typeface="Arial"/>
                  </a:rPr>
                  <a:t>foll</a:t>
                </a:r>
                <a:r>
                  <a:rPr spc="-15" dirty="0">
                    <a:cs typeface="Arial"/>
                  </a:rPr>
                  <a:t>o</a:t>
                </a:r>
                <a:r>
                  <a:rPr spc="-30" dirty="0">
                    <a:cs typeface="Arial"/>
                  </a:rPr>
                  <a:t>ws</a:t>
                </a:r>
                <a:endParaRPr dirty="0">
                  <a:cs typeface="Arial"/>
                </a:endParaRPr>
              </a:p>
            </p:txBody>
          </p:sp>
          <p:sp>
            <p:nvSpPr>
              <p:cNvPr id="33" name="object 17"/>
              <p:cNvSpPr txBox="1"/>
              <p:nvPr/>
            </p:nvSpPr>
            <p:spPr>
              <a:xfrm>
                <a:off x="8727833" y="3084473"/>
                <a:ext cx="256487" cy="13859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pc="10" dirty="0">
                    <a:cs typeface="Arial"/>
                  </a:rPr>
                  <a:t>li</a:t>
                </a:r>
                <a:r>
                  <a:rPr dirty="0">
                    <a:cs typeface="Arial"/>
                  </a:rPr>
                  <a:t>k</a:t>
                </a:r>
                <a:r>
                  <a:rPr spc="-60" dirty="0">
                    <a:cs typeface="Arial"/>
                  </a:rPr>
                  <a:t>es</a:t>
                </a:r>
                <a:endParaRPr dirty="0">
                  <a:cs typeface="Arial"/>
                </a:endParaRPr>
              </a:p>
            </p:txBody>
          </p:sp>
        </p:grpSp>
        <p:sp>
          <p:nvSpPr>
            <p:cNvPr id="19" name="object 16"/>
            <p:cNvSpPr txBox="1"/>
            <p:nvPr/>
          </p:nvSpPr>
          <p:spPr>
            <a:xfrm>
              <a:off x="8522840" y="3352800"/>
              <a:ext cx="82300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dirty="0">
                  <a:cs typeface="Arial"/>
                </a:rPr>
                <a:t>foll</a:t>
              </a:r>
              <a:r>
                <a:rPr spc="-15" dirty="0">
                  <a:cs typeface="Arial"/>
                </a:rPr>
                <a:t>o</a:t>
              </a:r>
              <a:r>
                <a:rPr spc="-30" dirty="0">
                  <a:cs typeface="Arial"/>
                </a:rPr>
                <a:t>ws</a:t>
              </a:r>
              <a:endParaRPr dirty="0">
                <a:cs typeface="Arial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A8FB1-F8A5-6C26-F1E1-57E63430A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642AB-FA84-657F-A541-4588321C12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4</a:t>
            </a:fld>
            <a:endParaRPr lang="en-A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FE495-6107-2069-65DF-9323887D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878366" y="1764384"/>
                <a:ext cx="11049000" cy="196942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kern="0" dirty="0">
                    <a:solidFill>
                      <a:sysClr val="windowText" lastClr="000000"/>
                    </a:solidFill>
                  </a:rPr>
                  <a:t>Temporal graph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endParaRPr lang="en-US" sz="2000" i="1" kern="0" dirty="0"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𝜆</m:t>
                        </m:r>
                      </m:e>
                    </m:d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pPr lvl="2"/>
                <a:r>
                  <a:rPr lang="en-US" sz="2000" kern="0" dirty="0">
                    <a:solidFill>
                      <a:sysClr val="windowText" lastClr="000000"/>
                    </a:solidFill>
                  </a:rPr>
                  <a:t>Starting time: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pPr lvl="2"/>
                <a:r>
                  <a:rPr lang="en-US" sz="2000" kern="0" dirty="0">
                    <a:solidFill>
                      <a:sysClr val="windowText" lastClr="000000"/>
                    </a:solidFill>
                  </a:rPr>
                  <a:t>Traversal 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pPr lvl="2"/>
                <a:r>
                  <a:rPr lang="en-US" sz="2000" kern="0" dirty="0">
                    <a:solidFill>
                      <a:sysClr val="windowText" lastClr="000000"/>
                    </a:solidFill>
                  </a:rPr>
                  <a:t>Ending time: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𝑡</m:t>
                    </m:r>
                    <m:d>
                      <m:d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𝑒</m:t>
                        </m:r>
                      </m:e>
                    </m:d>
                    <m:r>
                      <a:rPr lang="en-US" sz="200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l-GR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endParaRPr lang="en-US" sz="2000" kern="0" dirty="0">
                  <a:solidFill>
                    <a:sysClr val="windowText" lastClr="000000"/>
                  </a:solidFill>
                </a:endParaRPr>
              </a:p>
              <a:p>
                <a:endParaRPr lang="en-US" sz="20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66" y="1764384"/>
                <a:ext cx="11049000" cy="1969420"/>
              </a:xfrm>
              <a:prstGeom prst="rect">
                <a:avLst/>
              </a:prstGeom>
              <a:blipFill>
                <a:blip r:embed="rId2"/>
                <a:stretch>
                  <a:fillRect l="-552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880750" y="365125"/>
            <a:ext cx="2087952" cy="2952328"/>
            <a:chOff x="1375286" y="3573016"/>
            <a:chExt cx="2087952" cy="2952328"/>
          </a:xfrm>
        </p:grpSpPr>
        <p:grpSp>
          <p:nvGrpSpPr>
            <p:cNvPr id="7" name="Group 6"/>
            <p:cNvGrpSpPr/>
            <p:nvPr/>
          </p:nvGrpSpPr>
          <p:grpSpPr>
            <a:xfrm>
              <a:off x="1403650" y="3573016"/>
              <a:ext cx="2059588" cy="2952328"/>
              <a:chOff x="4419602" y="1955170"/>
              <a:chExt cx="2059588" cy="295232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334000" y="1955170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>
                    <a:solidFill>
                      <a:schemeClr val="tx1"/>
                    </a:solidFill>
                    <a:latin typeface="Constantia" pitchFamily="18" charset="0"/>
                  </a:rPr>
                  <a:t>a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419602" y="3002498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>
                    <a:solidFill>
                      <a:schemeClr val="tx1"/>
                    </a:solidFill>
                    <a:latin typeface="Constantia" pitchFamily="18" charset="0"/>
                  </a:rPr>
                  <a:t>b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429430" y="3755370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nstantia" pitchFamily="18" charset="0"/>
                  </a:rPr>
                  <a:t>e</a:t>
                </a:r>
                <a:endParaRPr lang="en-US" sz="2000" baseline="0" dirty="0">
                  <a:solidFill>
                    <a:schemeClr val="tx1"/>
                  </a:solidFill>
                  <a:latin typeface="Constantia" pitchFamily="18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334000" y="3002498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>
                    <a:solidFill>
                      <a:schemeClr val="tx1"/>
                    </a:solidFill>
                    <a:latin typeface="Constantia" pitchFamily="18" charset="0"/>
                  </a:rPr>
                  <a:t>c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334000" y="3764498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>
                    <a:solidFill>
                      <a:schemeClr val="tx1"/>
                    </a:solidFill>
                    <a:latin typeface="Constantia" pitchFamily="18" charset="0"/>
                  </a:rPr>
                  <a:t>f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4602698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>
                    <a:solidFill>
                      <a:schemeClr val="tx1"/>
                    </a:solidFill>
                    <a:latin typeface="Constantia" pitchFamily="18" charset="0"/>
                  </a:rPr>
                  <a:t>h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174390" y="2963282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nstantia" pitchFamily="18" charset="0"/>
                  </a:rPr>
                  <a:t>d</a:t>
                </a:r>
                <a:endParaRPr lang="en-US" sz="2000" baseline="0" dirty="0">
                  <a:solidFill>
                    <a:schemeClr val="tx1"/>
                  </a:solidFill>
                  <a:latin typeface="Constantia" pitchFamily="18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174390" y="3764498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>
                    <a:solidFill>
                      <a:schemeClr val="tx1"/>
                    </a:solidFill>
                    <a:latin typeface="Constantia" pitchFamily="18" charset="0"/>
                  </a:rPr>
                  <a:t>g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74390" y="4602698"/>
                <a:ext cx="304800" cy="304800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aseline="0" dirty="0" err="1">
                    <a:solidFill>
                      <a:schemeClr val="tx1"/>
                    </a:solidFill>
                    <a:latin typeface="Constantia" pitchFamily="18" charset="0"/>
                  </a:rPr>
                  <a:t>i</a:t>
                </a:r>
                <a:endParaRPr lang="en-US" sz="2000" baseline="0" dirty="0">
                  <a:solidFill>
                    <a:schemeClr val="tx1"/>
                  </a:solidFill>
                  <a:latin typeface="Constantia" pitchFamily="18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75286" y="3892986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p:cxnSp>
        <p:nvCxnSpPr>
          <p:cNvPr id="18" name="Curved Connector 17"/>
          <p:cNvCxnSpPr>
            <a:stCxn id="9" idx="2"/>
            <a:endCxn id="10" idx="0"/>
          </p:cNvCxnSpPr>
          <p:nvPr/>
        </p:nvCxnSpPr>
        <p:spPr>
          <a:xfrm rot="10800000" flipV="1">
            <a:off x="8061514" y="517525"/>
            <a:ext cx="761998" cy="894928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10" idx="6"/>
          </p:cNvCxnSpPr>
          <p:nvPr/>
        </p:nvCxnSpPr>
        <p:spPr>
          <a:xfrm rot="10800000" flipV="1">
            <a:off x="8213914" y="517525"/>
            <a:ext cx="609598" cy="1047328"/>
          </a:xfrm>
          <a:prstGeom prst="curvedConnector3">
            <a:avLst>
              <a:gd name="adj1" fmla="val 73494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7758" y="725165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  <p:cxnSp>
        <p:nvCxnSpPr>
          <p:cNvPr id="21" name="Straight Arrow Connector 20"/>
          <p:cNvCxnSpPr>
            <a:stCxn id="9" idx="4"/>
          </p:cNvCxnSpPr>
          <p:nvPr/>
        </p:nvCxnSpPr>
        <p:spPr>
          <a:xfrm>
            <a:off x="8975912" y="669925"/>
            <a:ext cx="0" cy="7425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72838" y="685095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  <p:cxnSp>
        <p:nvCxnSpPr>
          <p:cNvPr id="23" name="Curved Connector 22"/>
          <p:cNvCxnSpPr>
            <a:stCxn id="9" idx="6"/>
            <a:endCxn id="15" idx="0"/>
          </p:cNvCxnSpPr>
          <p:nvPr/>
        </p:nvCxnSpPr>
        <p:spPr>
          <a:xfrm>
            <a:off x="9128312" y="517525"/>
            <a:ext cx="687990" cy="855712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303862" y="685095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cxnSp>
        <p:nvCxnSpPr>
          <p:cNvPr id="25" name="Curved Connector 24"/>
          <p:cNvCxnSpPr>
            <a:endCxn id="16" idx="6"/>
          </p:cNvCxnSpPr>
          <p:nvPr/>
        </p:nvCxnSpPr>
        <p:spPr>
          <a:xfrm rot="16200000" flipH="1">
            <a:off x="8641037" y="999187"/>
            <a:ext cx="1814941" cy="840390"/>
          </a:xfrm>
          <a:prstGeom prst="curvedConnector4">
            <a:avLst>
              <a:gd name="adj1" fmla="val 882"/>
              <a:gd name="adj2" fmla="val 127202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39966" y="1678037"/>
            <a:ext cx="5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  <p:cxnSp>
        <p:nvCxnSpPr>
          <p:cNvPr id="27" name="Straight Arrow Connector 26"/>
          <p:cNvCxnSpPr>
            <a:stCxn id="10" idx="4"/>
            <a:endCxn id="11" idx="0"/>
          </p:cNvCxnSpPr>
          <p:nvPr/>
        </p:nvCxnSpPr>
        <p:spPr>
          <a:xfrm>
            <a:off x="8061514" y="1717253"/>
            <a:ext cx="9828" cy="4480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4"/>
            <a:endCxn id="13" idx="0"/>
          </p:cNvCxnSpPr>
          <p:nvPr/>
        </p:nvCxnSpPr>
        <p:spPr>
          <a:xfrm>
            <a:off x="8975912" y="1717253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  <a:endCxn id="16" idx="0"/>
          </p:cNvCxnSpPr>
          <p:nvPr/>
        </p:nvCxnSpPr>
        <p:spPr>
          <a:xfrm>
            <a:off x="9816302" y="1678037"/>
            <a:ext cx="0" cy="4964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36152" y="1727645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00830" y="1693207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64926" y="1661269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  <p:cxnSp>
        <p:nvCxnSpPr>
          <p:cNvPr id="33" name="Straight Arrow Connector 32"/>
          <p:cNvCxnSpPr>
            <a:stCxn id="13" idx="4"/>
            <a:endCxn id="14" idx="0"/>
          </p:cNvCxnSpPr>
          <p:nvPr/>
        </p:nvCxnSpPr>
        <p:spPr>
          <a:xfrm>
            <a:off x="8975912" y="2479253"/>
            <a:ext cx="0" cy="533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00830" y="2453357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  <p:cxnSp>
        <p:nvCxnSpPr>
          <p:cNvPr id="35" name="Straight Arrow Connector 34"/>
          <p:cNvCxnSpPr>
            <a:stCxn id="16" idx="4"/>
            <a:endCxn id="17" idx="0"/>
          </p:cNvCxnSpPr>
          <p:nvPr/>
        </p:nvCxnSpPr>
        <p:spPr>
          <a:xfrm>
            <a:off x="9816302" y="2479253"/>
            <a:ext cx="0" cy="533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64926" y="2453357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  <p:cxnSp>
        <p:nvCxnSpPr>
          <p:cNvPr id="37" name="Curved Connector 36"/>
          <p:cNvCxnSpPr>
            <a:stCxn id="16" idx="6"/>
            <a:endCxn id="17" idx="7"/>
          </p:cNvCxnSpPr>
          <p:nvPr/>
        </p:nvCxnSpPr>
        <p:spPr>
          <a:xfrm flipH="1">
            <a:off x="9924065" y="2326853"/>
            <a:ext cx="44637" cy="730437"/>
          </a:xfrm>
          <a:prstGeom prst="curvedConnector4">
            <a:avLst>
              <a:gd name="adj1" fmla="val -512131"/>
              <a:gd name="adj2" fmla="val 89051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11974" y="2485295"/>
            <a:ext cx="270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79127" y="3411603"/>
            <a:ext cx="17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Temporal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7785001" y="3747505"/>
                <a:ext cx="2604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</m:oMath>
                </a14:m>
                <a:r>
                  <a:rPr lang="en-US" dirty="0"/>
                  <a:t> is set to 1 for all edges)</a:t>
                </a: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001" y="3747505"/>
                <a:ext cx="2604559" cy="369332"/>
              </a:xfrm>
              <a:prstGeom prst="rect">
                <a:avLst/>
              </a:prstGeom>
              <a:blipFill>
                <a:blip r:embed="rId3"/>
                <a:stretch>
                  <a:fillRect l="-703" t="-8333" r="-1100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878366" y="3932171"/>
                <a:ext cx="9268428" cy="2339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kern="0" dirty="0">
                    <a:solidFill>
                      <a:sysClr val="windowText" lastClr="000000"/>
                    </a:solidFill>
                  </a:rPr>
                  <a:t>Examples of Temporal networks:</a:t>
                </a:r>
              </a:p>
              <a:p>
                <a:pPr marL="342900" indent="-342900">
                  <a:buFont typeface="Arial" panose="02080604020202020204" pitchFamily="34" charset="0"/>
                  <a:buChar char="•"/>
                </a:pPr>
                <a:r>
                  <a:rPr lang="en-US" kern="0" dirty="0">
                    <a:solidFill>
                      <a:sysClr val="windowText" lastClr="000000"/>
                    </a:solidFill>
                  </a:rPr>
                  <a:t>Phone call or short message service networks</a:t>
                </a:r>
              </a:p>
              <a:p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: vertex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calls or sends a message to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kern="0" dirty="0">
                    <a:solidFill>
                      <a:sysClr val="windowText" lastClr="000000"/>
                    </a:solidFill>
                  </a:rPr>
                  <a:t>at time t</a:t>
                </a:r>
                <a:r>
                  <a:rPr lang="en-US" i="1" kern="0" dirty="0">
                    <a:solidFill>
                      <a:sysClr val="windowText" lastClr="000000"/>
                    </a:solidFill>
                  </a:rPr>
                  <a:t>, </a:t>
                </a:r>
                <a:r>
                  <a:rPr lang="en-US" kern="0" dirty="0">
                    <a:solidFill>
                      <a:sysClr val="windowText" lastClr="000000"/>
                    </a:solidFill>
                  </a:rPr>
                  <a:t>the connection time or call duration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 </a:t>
                </a:r>
              </a:p>
              <a:p>
                <a:pPr marL="342900" indent="-342900">
                  <a:buFont typeface="Arial" panose="02080604020202020204" pitchFamily="34" charset="0"/>
                  <a:buChar char="•"/>
                </a:pPr>
                <a:r>
                  <a:rPr lang="en-US" kern="0" dirty="0">
                    <a:solidFill>
                      <a:sysClr val="windowText" lastClr="000000"/>
                    </a:solidFill>
                  </a:rPr>
                  <a:t>Social networks</a:t>
                </a:r>
              </a:p>
              <a:p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: an interaction between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at time t which takes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 </a:t>
                </a:r>
              </a:p>
              <a:p>
                <a:pPr marL="342900" indent="-342900">
                  <a:buFont typeface="Arial" panose="02080604020202020204" pitchFamily="34" charset="0"/>
                  <a:buChar char="•"/>
                </a:pPr>
                <a:r>
                  <a:rPr lang="en-US" kern="0" dirty="0">
                    <a:solidFill>
                      <a:sysClr val="windowText" lastClr="000000"/>
                    </a:solidFill>
                  </a:rPr>
                  <a:t>Flight graphs</a:t>
                </a:r>
              </a:p>
              <a:p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: a flight from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departing at time t, the flight duration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λ</m:t>
                    </m:r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66" y="3932171"/>
                <a:ext cx="9268428" cy="2339102"/>
              </a:xfrm>
              <a:prstGeom prst="rect">
                <a:avLst/>
              </a:prstGeom>
              <a:blipFill>
                <a:blip r:embed="rId4"/>
                <a:stretch>
                  <a:fillRect l="-657" t="-1042" r="-657" b="-3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3E10183B-2BC8-2660-E001-1D57232AA4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5757024-BA83-83F7-411D-333C9A9201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5</a:t>
            </a:fld>
            <a:endParaRPr 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BB6B7-78FC-CD9B-B2FD-8DD99F7A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Reachability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838199" y="1599799"/>
            <a:ext cx="8229600" cy="5302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kern="0" dirty="0">
                <a:solidFill>
                  <a:sysClr val="windowText" lastClr="000000"/>
                </a:solidFill>
              </a:rPr>
              <a:t>Definitions of Temporal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841249" y="1970287"/>
                <a:ext cx="7594673" cy="498383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kern="0" dirty="0">
                    <a:solidFill>
                      <a:sysClr val="windowText" lastClr="000000"/>
                    </a:solidFill>
                    <a:ea typeface="Cambria Math" panose="02040503050406030204" pitchFamily="18" charset="0"/>
                  </a:rPr>
                  <a:t>Given a temporal graph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  <m:r>
                      <a:rPr lang="en-US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a temporal path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 is a path that satisfies:</a:t>
                </a:r>
              </a:p>
              <a:p>
                <a:pPr lvl="1"/>
                <a:r>
                  <a:rPr lang="en-US" kern="0" dirty="0">
                    <a:solidFill>
                      <a:sysClr val="windowText" lastClr="000000"/>
                    </a:solidFill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1"/>
                <a:r>
                  <a:rPr lang="en-US" kern="0" dirty="0">
                    <a:solidFill>
                      <a:sysClr val="windowText" lastClr="000000"/>
                    </a:solidFill>
                  </a:rPr>
                  <a:t>(2)</a:t>
                </a:r>
                <a14:m>
                  <m:oMath xmlns:m="http://schemas.openxmlformats.org/officeDocument/2006/math">
                    <m:r>
                      <a:rPr lang="en-US" b="0" i="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ysClr val="windowText" lastClr="000000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𝑖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&lt;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1"/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1"/>
                <a:r>
                  <a:rPr lang="en-US" kern="0" dirty="0">
                    <a:solidFill>
                      <a:sysClr val="windowText" lastClr="00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,3,1),(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,5,1),(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,9,1)&gt;</m:t>
                    </m:r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1"/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1"/>
                <a:r>
                  <a:rPr lang="en-US" kern="0" dirty="0">
                    <a:solidFill>
                      <a:sysClr val="windowText" lastClr="000000"/>
                    </a:solidFill>
                  </a:rPr>
                  <a:t>Starting time: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𝑠𝑡𝑎𝑟𝑡</m:t>
                    </m:r>
                    <m:d>
                      <m:d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2"/>
                <a:r>
                  <a:rPr lang="en-US" kern="0" dirty="0">
                    <a:solidFill>
                      <a:sysClr val="windowText" lastClr="00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𝑠𝑡𝑎𝑟𝑡</m:t>
                    </m:r>
                    <m:d>
                      <m:dPr>
                        <m:ctrlP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1"/>
                <a:r>
                  <a:rPr lang="en-US" kern="0" dirty="0">
                    <a:solidFill>
                      <a:sysClr val="windowText" lastClr="000000"/>
                    </a:solidFill>
                  </a:rPr>
                  <a:t>Ending time: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𝑒𝑛𝑑</m:t>
                    </m:r>
                    <m:d>
                      <m:d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2"/>
                <a:r>
                  <a:rPr lang="en-US" kern="0" dirty="0">
                    <a:solidFill>
                      <a:sysClr val="windowText" lastClr="00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𝑒𝑛𝑑</m:t>
                    </m:r>
                    <m:d>
                      <m:dPr>
                        <m:ctrlP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=9+1=10</m:t>
                    </m:r>
                  </m:oMath>
                </a14:m>
                <a:endParaRPr lang="en-US" kern="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kern="0" dirty="0">
                    <a:solidFill>
                      <a:sysClr val="windowText" lastClr="000000"/>
                    </a:solidFill>
                  </a:rPr>
                  <a:t>Duration: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𝑑𝑢𝑟𝑎</m:t>
                    </m:r>
                    <m:d>
                      <m:dPr>
                        <m:ctrlP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𝑒𝑛𝑑</m:t>
                    </m:r>
                    <m:d>
                      <m:dPr>
                        <m:ctrlP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kern="0" dirty="0">
                  <a:solidFill>
                    <a:sysClr val="windowText" lastClr="000000"/>
                  </a:solidFill>
                </a:endParaRPr>
              </a:p>
              <a:p>
                <a:pPr lvl="2"/>
                <a:r>
                  <a:rPr lang="en-US" kern="0" dirty="0">
                    <a:solidFill>
                      <a:sysClr val="windowText" lastClr="00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𝑑𝑢𝑟𝑎</m:t>
                    </m:r>
                    <m:d>
                      <m:dPr>
                        <m:ctrlP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=10−3=7</m:t>
                    </m:r>
                  </m:oMath>
                </a14:m>
                <a:endParaRPr lang="en-US" kern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9" y="1970287"/>
                <a:ext cx="7594673" cy="4983832"/>
              </a:xfrm>
              <a:prstGeom prst="rect">
                <a:avLst/>
              </a:prstGeom>
              <a:blipFill>
                <a:blip r:embed="rId3"/>
                <a:stretch>
                  <a:fillRect l="-642" t="-489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535056" y="1928890"/>
            <a:ext cx="2818744" cy="3471754"/>
            <a:chOff x="6228184" y="1628800"/>
            <a:chExt cx="3034768" cy="3615770"/>
          </a:xfrm>
        </p:grpSpPr>
        <p:grpSp>
          <p:nvGrpSpPr>
            <p:cNvPr id="8" name="Group 7"/>
            <p:cNvGrpSpPr/>
            <p:nvPr/>
          </p:nvGrpSpPr>
          <p:grpSpPr>
            <a:xfrm>
              <a:off x="6228184" y="1628800"/>
              <a:ext cx="3034768" cy="3615770"/>
              <a:chOff x="882823" y="1844824"/>
              <a:chExt cx="3034768" cy="361577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043887" y="1844824"/>
                <a:ext cx="2087952" cy="2952328"/>
                <a:chOff x="1375286" y="3573016"/>
                <a:chExt cx="2087952" cy="2952328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1403650" y="3573016"/>
                  <a:ext cx="2059588" cy="2952328"/>
                  <a:chOff x="4419602" y="1955170"/>
                  <a:chExt cx="2059588" cy="2952328"/>
                </a:xfrm>
              </p:grpSpPr>
              <p:sp>
                <p:nvSpPr>
                  <p:cNvPr id="37" name="Oval 36"/>
                  <p:cNvSpPr/>
                  <p:nvPr/>
                </p:nvSpPr>
                <p:spPr>
                  <a:xfrm>
                    <a:off x="5334000" y="1955170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a</a:t>
                    </a: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4419602" y="3002498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b</a:t>
                    </a: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429430" y="3755370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e</a:t>
                    </a:r>
                    <a:endPara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5334000" y="3002498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c</a:t>
                    </a: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5334000" y="3764498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f</a:t>
                    </a: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5334000" y="4602698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h</a:t>
                    </a: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6174390" y="2963282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d</a:t>
                    </a:r>
                    <a:endPara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endParaRPr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6174390" y="3764498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>
                        <a:solidFill>
                          <a:schemeClr val="tx1"/>
                        </a:solidFill>
                        <a:latin typeface="Constantia" pitchFamily="18" charset="0"/>
                      </a:rPr>
                      <a:t>g</a:t>
                    </a:r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6174390" y="4602698"/>
                    <a:ext cx="304800" cy="3048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aseline="0" dirty="0" err="1">
                        <a:solidFill>
                          <a:schemeClr val="tx1"/>
                        </a:solidFill>
                        <a:latin typeface="Constantia" pitchFamily="18" charset="0"/>
                      </a:rPr>
                      <a:t>i</a:t>
                    </a:r>
                    <a:endPara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endParaRPr>
                  </a:p>
                </p:txBody>
              </p:sp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1375286" y="3892986"/>
                  <a:ext cx="27098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1</a:t>
                  </a:r>
                </a:p>
              </p:txBody>
            </p:sp>
          </p:grpSp>
          <p:cxnSp>
            <p:nvCxnSpPr>
              <p:cNvPr id="13" name="Curved Connector 12"/>
              <p:cNvCxnSpPr>
                <a:stCxn id="37" idx="2"/>
                <a:endCxn id="38" idx="0"/>
              </p:cNvCxnSpPr>
              <p:nvPr/>
            </p:nvCxnSpPr>
            <p:spPr>
              <a:xfrm rot="10800000" flipV="1">
                <a:off x="1224651" y="1997224"/>
                <a:ext cx="761998" cy="894928"/>
              </a:xfrm>
              <a:prstGeom prst="curvedConnector2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/>
              <p:cNvCxnSpPr>
                <a:stCxn id="37" idx="2"/>
                <a:endCxn id="38" idx="6"/>
              </p:cNvCxnSpPr>
              <p:nvPr/>
            </p:nvCxnSpPr>
            <p:spPr>
              <a:xfrm rot="10800000" flipV="1">
                <a:off x="1377051" y="1997224"/>
                <a:ext cx="609598" cy="1047328"/>
              </a:xfrm>
              <a:prstGeom prst="curvedConnector3">
                <a:avLst>
                  <a:gd name="adj1" fmla="val 73494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530895" y="2204864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2</a:t>
                </a:r>
              </a:p>
            </p:txBody>
          </p:sp>
          <p:cxnSp>
            <p:nvCxnSpPr>
              <p:cNvPr id="16" name="Straight Arrow Connector 15"/>
              <p:cNvCxnSpPr>
                <a:stCxn id="37" idx="4"/>
              </p:cNvCxnSpPr>
              <p:nvPr/>
            </p:nvCxnSpPr>
            <p:spPr>
              <a:xfrm>
                <a:off x="2139049" y="2149624"/>
                <a:ext cx="0" cy="7425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835975" y="2164794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4</a:t>
                </a:r>
              </a:p>
            </p:txBody>
          </p:sp>
          <p:cxnSp>
            <p:nvCxnSpPr>
              <p:cNvPr id="18" name="Curved Connector 17"/>
              <p:cNvCxnSpPr>
                <a:stCxn id="37" idx="6"/>
                <a:endCxn id="43" idx="0"/>
              </p:cNvCxnSpPr>
              <p:nvPr/>
            </p:nvCxnSpPr>
            <p:spPr>
              <a:xfrm>
                <a:off x="2291449" y="1997224"/>
                <a:ext cx="687990" cy="855712"/>
              </a:xfrm>
              <a:prstGeom prst="curvedConnector2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466999" y="2164794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3</a:t>
                </a:r>
              </a:p>
            </p:txBody>
          </p:sp>
          <p:cxnSp>
            <p:nvCxnSpPr>
              <p:cNvPr id="20" name="Curved Connector 19"/>
              <p:cNvCxnSpPr>
                <a:endCxn id="44" idx="6"/>
              </p:cNvCxnSpPr>
              <p:nvPr/>
            </p:nvCxnSpPr>
            <p:spPr>
              <a:xfrm rot="16200000" flipH="1">
                <a:off x="1804174" y="2478886"/>
                <a:ext cx="1814941" cy="840390"/>
              </a:xfrm>
              <a:prstGeom prst="curvedConnector4">
                <a:avLst>
                  <a:gd name="adj1" fmla="val 882"/>
                  <a:gd name="adj2" fmla="val 127202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3403103" y="3157736"/>
                <a:ext cx="5144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10</a:t>
                </a:r>
              </a:p>
            </p:txBody>
          </p:sp>
          <p:cxnSp>
            <p:nvCxnSpPr>
              <p:cNvPr id="22" name="Straight Arrow Connector 21"/>
              <p:cNvCxnSpPr>
                <a:stCxn id="38" idx="4"/>
                <a:endCxn id="39" idx="0"/>
              </p:cNvCxnSpPr>
              <p:nvPr/>
            </p:nvCxnSpPr>
            <p:spPr>
              <a:xfrm>
                <a:off x="1224651" y="3196952"/>
                <a:ext cx="9828" cy="4480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40" idx="4"/>
                <a:endCxn id="41" idx="0"/>
              </p:cNvCxnSpPr>
              <p:nvPr/>
            </p:nvCxnSpPr>
            <p:spPr>
              <a:xfrm>
                <a:off x="2139049" y="3196952"/>
                <a:ext cx="0" cy="457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43" idx="4"/>
                <a:endCxn id="44" idx="0"/>
              </p:cNvCxnSpPr>
              <p:nvPr/>
            </p:nvCxnSpPr>
            <p:spPr>
              <a:xfrm>
                <a:off x="2979439" y="3157736"/>
                <a:ext cx="0" cy="4964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882823" y="3140968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763967" y="3172906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6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628063" y="3140968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5</a:t>
                </a:r>
              </a:p>
            </p:txBody>
          </p:sp>
          <p:cxnSp>
            <p:nvCxnSpPr>
              <p:cNvPr id="28" name="Straight Arrow Connector 27"/>
              <p:cNvCxnSpPr>
                <a:stCxn id="41" idx="4"/>
                <a:endCxn id="42" idx="0"/>
              </p:cNvCxnSpPr>
              <p:nvPr/>
            </p:nvCxnSpPr>
            <p:spPr>
              <a:xfrm>
                <a:off x="2139049" y="3958952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1763967" y="3933056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7</a:t>
                </a:r>
              </a:p>
            </p:txBody>
          </p:sp>
          <p:cxnSp>
            <p:nvCxnSpPr>
              <p:cNvPr id="30" name="Straight Arrow Connector 29"/>
              <p:cNvCxnSpPr>
                <a:stCxn id="44" idx="4"/>
                <a:endCxn id="45" idx="0"/>
              </p:cNvCxnSpPr>
              <p:nvPr/>
            </p:nvCxnSpPr>
            <p:spPr>
              <a:xfrm>
                <a:off x="2979439" y="3958952"/>
                <a:ext cx="0" cy="5334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2628063" y="3933056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9</a:t>
                </a:r>
              </a:p>
            </p:txBody>
          </p:sp>
          <p:cxnSp>
            <p:nvCxnSpPr>
              <p:cNvPr id="32" name="Curved Connector 31"/>
              <p:cNvCxnSpPr>
                <a:stCxn id="44" idx="6"/>
                <a:endCxn id="45" idx="7"/>
              </p:cNvCxnSpPr>
              <p:nvPr/>
            </p:nvCxnSpPr>
            <p:spPr>
              <a:xfrm flipH="1">
                <a:off x="3087202" y="3806552"/>
                <a:ext cx="44637" cy="730437"/>
              </a:xfrm>
              <a:prstGeom prst="curvedConnector4">
                <a:avLst>
                  <a:gd name="adj1" fmla="val -512131"/>
                  <a:gd name="adj2" fmla="val 89051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3475111" y="3964994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8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377051" y="5091262"/>
                <a:ext cx="1956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Temporal Graph</a:t>
                </a:r>
              </a:p>
            </p:txBody>
          </p:sp>
        </p:grpSp>
        <p:cxnSp>
          <p:nvCxnSpPr>
            <p:cNvPr id="9" name="Curved Connector 8"/>
            <p:cNvCxnSpPr/>
            <p:nvPr/>
          </p:nvCxnSpPr>
          <p:spPr>
            <a:xfrm>
              <a:off x="7636810" y="1788234"/>
              <a:ext cx="687990" cy="855712"/>
            </a:xfrm>
            <a:prstGeom prst="curvedConnector2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324800" y="2932584"/>
              <a:ext cx="0" cy="49641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324800" y="3733800"/>
              <a:ext cx="0" cy="5334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601902" y="1524000"/>
                <a:ext cx="2335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902" y="1524000"/>
                <a:ext cx="233520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" r="22" b="10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021124" y="592287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</a:rPr>
              <a:t>Wu, H., Huang, Y., Cheng, J., Li, J. and </a:t>
            </a:r>
            <a:r>
              <a:rPr lang="en-AU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</a:rPr>
              <a:t>Ke</a:t>
            </a:r>
            <a:r>
              <a:rPr lang="en-AU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</a:rPr>
              <a:t>, Y., 2016, May. Reachability and time-based path queries in temporal graphs. In 2016 IEEE 32nd International Conference on Data Engineering (ICDE) (pp. 145-156). </a:t>
            </a:r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E286B62E-8BCC-3540-897D-FA4225F62A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22T2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FF0AFBBB-A678-5705-5F5F-D85CF469B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6</a:t>
            </a:fld>
            <a:endParaRPr lang="en-A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2C1FFB-5651-154E-862B-EFEB9DD7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Reachability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/>
              <p:nvPr/>
            </p:nvSpPr>
            <p:spPr>
              <a:xfrm>
                <a:off x="821416" y="2237412"/>
                <a:ext cx="6542746" cy="360821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000" kern="0" dirty="0">
                    <a:solidFill>
                      <a:sysClr val="windowText" lastClr="000000"/>
                    </a:solidFill>
                  </a:rPr>
                  <a:t>Given a source vertex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, a target vertex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, a time interval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sub>
                    </m:sSub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𝜔</m:t>
                        </m:r>
                      </m:sub>
                    </m:sSub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can reach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within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sub>
                    </m:sSub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𝜔</m:t>
                        </m:r>
                      </m:sub>
                    </m:sSub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regarding temporal reachability if there exists a temporal path P from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𝑠𝑡𝑎𝑟𝑡</m:t>
                    </m:r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𝑒𝑛𝑑</m:t>
                    </m:r>
                    <m:d>
                      <m:d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000" b="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en-US" sz="2000" kern="0" dirty="0">
                    <a:solidFill>
                      <a:sysClr val="windowText" lastClr="000000"/>
                    </a:solidFill>
                  </a:rPr>
                  <a:t>.</a:t>
                </a:r>
              </a:p>
              <a:p>
                <a:pPr algn="just"/>
                <a:endParaRPr lang="en-US" sz="20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6" y="2237412"/>
                <a:ext cx="6542746" cy="3608216"/>
              </a:xfrm>
              <a:prstGeom prst="rect">
                <a:avLst/>
              </a:prstGeom>
              <a:blipFill>
                <a:blip r:embed="rId2"/>
                <a:stretch>
                  <a:fillRect l="-1025" t="-676" r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8418900" y="2471846"/>
            <a:ext cx="2818744" cy="3471754"/>
            <a:chOff x="882823" y="1844824"/>
            <a:chExt cx="3034768" cy="3615770"/>
          </a:xfrm>
        </p:grpSpPr>
        <p:grpSp>
          <p:nvGrpSpPr>
            <p:cNvPr id="11" name="Group 10"/>
            <p:cNvGrpSpPr/>
            <p:nvPr/>
          </p:nvGrpSpPr>
          <p:grpSpPr>
            <a:xfrm>
              <a:off x="1043887" y="1844824"/>
              <a:ext cx="2087952" cy="2952328"/>
              <a:chOff x="1375286" y="3573016"/>
              <a:chExt cx="2087952" cy="295232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03650" y="3573016"/>
                <a:ext cx="2059588" cy="2952328"/>
                <a:chOff x="4419602" y="1955170"/>
                <a:chExt cx="2059588" cy="2952328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5334000" y="1955170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rPr>
                    <a:t>a</a:t>
                  </a: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419602" y="3002498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rPr>
                    <a:t>b</a:t>
                  </a: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429430" y="3755370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Constantia" pitchFamily="18" charset="0"/>
                    </a:rPr>
                    <a:t>e</a:t>
                  </a:r>
                  <a:endParaRPr lang="en-US" sz="2000" baseline="0" dirty="0">
                    <a:solidFill>
                      <a:schemeClr val="tx1"/>
                    </a:solidFill>
                    <a:latin typeface="Constantia" pitchFamily="18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5334000" y="3002498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rPr>
                    <a:t>c</a:t>
                  </a:r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5334000" y="3764498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rPr>
                    <a:t>f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5334000" y="4602698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rPr>
                    <a:t>h</a:t>
                  </a: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174390" y="2963282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Constantia" pitchFamily="18" charset="0"/>
                    </a:rPr>
                    <a:t>d</a:t>
                  </a:r>
                  <a:endParaRPr lang="en-US" sz="2000" baseline="0" dirty="0">
                    <a:solidFill>
                      <a:schemeClr val="tx1"/>
                    </a:solidFill>
                    <a:latin typeface="Constantia" pitchFamily="18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174390" y="3764498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>
                      <a:solidFill>
                        <a:schemeClr val="tx1"/>
                      </a:solidFill>
                      <a:latin typeface="Constantia" pitchFamily="18" charset="0"/>
                    </a:rPr>
                    <a:t>g</a:t>
                  </a:r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6174390" y="4602698"/>
                  <a:ext cx="304800" cy="30480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aseline="0" dirty="0" err="1">
                      <a:solidFill>
                        <a:schemeClr val="tx1"/>
                      </a:solidFill>
                      <a:latin typeface="Constantia" pitchFamily="18" charset="0"/>
                    </a:rPr>
                    <a:t>i</a:t>
                  </a:r>
                  <a:endParaRPr lang="en-US" sz="2000" baseline="0" dirty="0">
                    <a:solidFill>
                      <a:schemeClr val="tx1"/>
                    </a:solidFill>
                    <a:latin typeface="Constantia" pitchFamily="18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75286" y="3892986"/>
                <a:ext cx="270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1</a:t>
                </a:r>
              </a:p>
            </p:txBody>
          </p:sp>
        </p:grpSp>
        <p:cxnSp>
          <p:nvCxnSpPr>
            <p:cNvPr id="12" name="Curved Connector 11"/>
            <p:cNvCxnSpPr>
              <a:stCxn id="36" idx="2"/>
              <a:endCxn id="37" idx="0"/>
            </p:cNvCxnSpPr>
            <p:nvPr/>
          </p:nvCxnSpPr>
          <p:spPr>
            <a:xfrm rot="10800000" flipV="1">
              <a:off x="1224651" y="1997224"/>
              <a:ext cx="761998" cy="894928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36" idx="2"/>
              <a:endCxn id="37" idx="6"/>
            </p:cNvCxnSpPr>
            <p:nvPr/>
          </p:nvCxnSpPr>
          <p:spPr>
            <a:xfrm rot="10800000" flipV="1">
              <a:off x="1377051" y="1997224"/>
              <a:ext cx="609598" cy="1047328"/>
            </a:xfrm>
            <a:prstGeom prst="curvedConnector3">
              <a:avLst>
                <a:gd name="adj1" fmla="val 73494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530895" y="2204864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cxnSp>
          <p:nvCxnSpPr>
            <p:cNvPr id="15" name="Straight Arrow Connector 14"/>
            <p:cNvCxnSpPr>
              <a:stCxn id="36" idx="4"/>
            </p:cNvCxnSpPr>
            <p:nvPr/>
          </p:nvCxnSpPr>
          <p:spPr>
            <a:xfrm>
              <a:off x="2139049" y="2149624"/>
              <a:ext cx="0" cy="7425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35975" y="2164794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17" name="Curved Connector 16"/>
            <p:cNvCxnSpPr>
              <a:stCxn id="36" idx="6"/>
              <a:endCxn id="42" idx="0"/>
            </p:cNvCxnSpPr>
            <p:nvPr/>
          </p:nvCxnSpPr>
          <p:spPr>
            <a:xfrm>
              <a:off x="2291449" y="1997224"/>
              <a:ext cx="687990" cy="855712"/>
            </a:xfrm>
            <a:prstGeom prst="curvedConnector2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466999" y="2164794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cxnSp>
          <p:nvCxnSpPr>
            <p:cNvPr id="19" name="Curved Connector 18"/>
            <p:cNvCxnSpPr>
              <a:endCxn id="43" idx="6"/>
            </p:cNvCxnSpPr>
            <p:nvPr/>
          </p:nvCxnSpPr>
          <p:spPr>
            <a:xfrm rot="16200000" flipH="1">
              <a:off x="1804174" y="2478886"/>
              <a:ext cx="1814941" cy="840390"/>
            </a:xfrm>
            <a:prstGeom prst="curvedConnector4">
              <a:avLst>
                <a:gd name="adj1" fmla="val 882"/>
                <a:gd name="adj2" fmla="val 127202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403103" y="3157736"/>
              <a:ext cx="514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10</a:t>
              </a:r>
            </a:p>
          </p:txBody>
        </p:sp>
        <p:cxnSp>
          <p:nvCxnSpPr>
            <p:cNvPr id="21" name="Straight Arrow Connector 20"/>
            <p:cNvCxnSpPr>
              <a:stCxn id="37" idx="4"/>
              <a:endCxn id="38" idx="0"/>
            </p:cNvCxnSpPr>
            <p:nvPr/>
          </p:nvCxnSpPr>
          <p:spPr>
            <a:xfrm>
              <a:off x="1224651" y="3196952"/>
              <a:ext cx="9828" cy="4480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9" idx="4"/>
              <a:endCxn id="40" idx="0"/>
            </p:cNvCxnSpPr>
            <p:nvPr/>
          </p:nvCxnSpPr>
          <p:spPr>
            <a:xfrm>
              <a:off x="2139049" y="3196952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42" idx="4"/>
              <a:endCxn id="43" idx="0"/>
            </p:cNvCxnSpPr>
            <p:nvPr/>
          </p:nvCxnSpPr>
          <p:spPr>
            <a:xfrm>
              <a:off x="2979439" y="3157736"/>
              <a:ext cx="0" cy="4964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82823" y="3140968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63967" y="3172906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28063" y="3140968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cxnSp>
          <p:nvCxnSpPr>
            <p:cNvPr id="27" name="Straight Arrow Connector 26"/>
            <p:cNvCxnSpPr>
              <a:stCxn id="40" idx="4"/>
              <a:endCxn id="41" idx="0"/>
            </p:cNvCxnSpPr>
            <p:nvPr/>
          </p:nvCxnSpPr>
          <p:spPr>
            <a:xfrm>
              <a:off x="2139049" y="3958952"/>
              <a:ext cx="0" cy="5334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763967" y="3933056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cxnSp>
          <p:nvCxnSpPr>
            <p:cNvPr id="29" name="Straight Arrow Connector 28"/>
            <p:cNvCxnSpPr>
              <a:stCxn id="43" idx="4"/>
              <a:endCxn id="44" idx="0"/>
            </p:cNvCxnSpPr>
            <p:nvPr/>
          </p:nvCxnSpPr>
          <p:spPr>
            <a:xfrm>
              <a:off x="2979439" y="3958952"/>
              <a:ext cx="0" cy="5334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628063" y="3933056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cxnSp>
          <p:nvCxnSpPr>
            <p:cNvPr id="31" name="Curved Connector 30"/>
            <p:cNvCxnSpPr>
              <a:stCxn id="43" idx="6"/>
              <a:endCxn id="44" idx="7"/>
            </p:cNvCxnSpPr>
            <p:nvPr/>
          </p:nvCxnSpPr>
          <p:spPr>
            <a:xfrm flipH="1">
              <a:off x="3087202" y="3806552"/>
              <a:ext cx="44637" cy="730437"/>
            </a:xfrm>
            <a:prstGeom prst="curvedConnector4">
              <a:avLst>
                <a:gd name="adj1" fmla="val -512131"/>
                <a:gd name="adj2" fmla="val 89051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475111" y="3964994"/>
              <a:ext cx="270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7051" y="5091262"/>
              <a:ext cx="1956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Temporal Graph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88295" y="2050968"/>
                <a:ext cx="2335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295" y="2050968"/>
                <a:ext cx="23352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5" t="-150" r="11" b="8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411696" y="4100539"/>
                <a:ext cx="708150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kern="0" dirty="0">
                    <a:solidFill>
                      <a:srgbClr val="FF0000"/>
                    </a:solidFill>
                  </a:rPr>
                  <a:t>E.g. </a:t>
                </a:r>
                <a:r>
                  <a:rPr lang="en-US" sz="2000" kern="0" dirty="0">
                    <a:solidFill>
                      <a:sysClr val="windowText" lastClr="000000"/>
                    </a:solidFill>
                  </a:rPr>
                  <a:t>The vertex a reaches the vertex </a:t>
                </a:r>
                <a:r>
                  <a:rPr lang="en-US" sz="2000" kern="0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2000" kern="0" dirty="0">
                    <a:solidFill>
                      <a:sysClr val="windowText" lastClr="000000"/>
                    </a:solidFill>
                  </a:rPr>
                  <a:t> within [3, 10] as path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= &lt;(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,3,1),(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,5,1),(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,9,1)&gt;</m:t>
                    </m:r>
                  </m:oMath>
                </a14:m>
                <a:r>
                  <a:rPr lang="en-US" sz="2000" kern="0" dirty="0"/>
                  <a:t> presents.</a:t>
                </a:r>
              </a:p>
              <a:p>
                <a:pPr lvl="1"/>
                <a:endParaRPr lang="en-US" sz="2000" i="1" kern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96" y="4100539"/>
                <a:ext cx="7081505" cy="1015663"/>
              </a:xfrm>
              <a:prstGeom prst="rect">
                <a:avLst/>
              </a:prstGeom>
              <a:blipFill>
                <a:blip r:embed="rId4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678AB-8752-18AC-441D-0326D1D9F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C07C-4066-0C7C-7C09-EDB6FFFCAC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1F6CA66-C398-C6C3-730B-930DA9F3924A}"/>
              </a:ext>
            </a:extLst>
          </p:cNvPr>
          <p:cNvSpPr txBox="1"/>
          <p:nvPr/>
        </p:nvSpPr>
        <p:spPr>
          <a:xfrm>
            <a:off x="838199" y="1599799"/>
            <a:ext cx="8229600" cy="5302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kern="0" dirty="0">
                <a:solidFill>
                  <a:sysClr val="windowText" lastClr="000000"/>
                </a:solidFill>
              </a:rPr>
              <a:t>Definitions of Temporal Path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E1665-6EEA-1341-1EBA-DD7208F3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Span-Reachability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object 3"/>
          <p:cNvSpPr txBox="1"/>
          <p:nvPr/>
        </p:nvSpPr>
        <p:spPr>
          <a:xfrm>
            <a:off x="880830" y="1990650"/>
            <a:ext cx="97488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cs typeface="Trebuchet MS"/>
              </a:rPr>
              <a:t>Given </a:t>
            </a:r>
            <a:r>
              <a:rPr sz="2000" spc="-40" dirty="0">
                <a:cs typeface="Trebuchet MS"/>
              </a:rPr>
              <a:t>a </a:t>
            </a:r>
            <a:r>
              <a:rPr sz="2000" spc="-50" dirty="0">
                <a:cs typeface="Trebuchet MS"/>
              </a:rPr>
              <a:t>temporal </a:t>
            </a:r>
            <a:r>
              <a:rPr sz="2000" spc="-30" dirty="0">
                <a:cs typeface="Trebuchet MS"/>
              </a:rPr>
              <a:t>graph </a:t>
            </a:r>
            <a:r>
              <a:rPr sz="2000" spc="5" dirty="0">
                <a:cs typeface="Trebuchet MS"/>
              </a:rPr>
              <a:t>G, </a:t>
            </a:r>
            <a:r>
              <a:rPr sz="2000" spc="-40" dirty="0">
                <a:cs typeface="Trebuchet MS"/>
              </a:rPr>
              <a:t>a </a:t>
            </a:r>
            <a:r>
              <a:rPr sz="2000" spc="-65" dirty="0">
                <a:cs typeface="Trebuchet MS"/>
              </a:rPr>
              <a:t>time </a:t>
            </a:r>
            <a:r>
              <a:rPr sz="2000" spc="-55" dirty="0">
                <a:cs typeface="Trebuchet MS"/>
              </a:rPr>
              <a:t>interval </a:t>
            </a:r>
            <a:r>
              <a:rPr sz="2000" spc="-95" dirty="0">
                <a:cs typeface="Trebuchet MS"/>
              </a:rPr>
              <a:t>[t</a:t>
            </a:r>
            <a:r>
              <a:rPr sz="2000" spc="-142" baseline="-8000" dirty="0">
                <a:cs typeface="Trebuchet MS"/>
              </a:rPr>
              <a:t>s</a:t>
            </a:r>
            <a:r>
              <a:rPr sz="2000" spc="-95" dirty="0">
                <a:cs typeface="Trebuchet MS"/>
              </a:rPr>
              <a:t>, </a:t>
            </a:r>
            <a:r>
              <a:rPr sz="2000" spc="-105" dirty="0">
                <a:cs typeface="Trebuchet MS"/>
              </a:rPr>
              <a:t>t</a:t>
            </a:r>
            <a:r>
              <a:rPr sz="2000" spc="-157" baseline="-8000" dirty="0">
                <a:cs typeface="Trebuchet MS"/>
              </a:rPr>
              <a:t>e</a:t>
            </a:r>
            <a:r>
              <a:rPr sz="2000" spc="-105" dirty="0">
                <a:cs typeface="Trebuchet MS"/>
              </a:rPr>
              <a:t>], </a:t>
            </a:r>
            <a:r>
              <a:rPr sz="2000" spc="-40" dirty="0">
                <a:cs typeface="Trebuchet MS"/>
              </a:rPr>
              <a:t>a </a:t>
            </a:r>
            <a:r>
              <a:rPr sz="2000" spc="-70" dirty="0">
                <a:cs typeface="Trebuchet MS"/>
              </a:rPr>
              <a:t>vertex </a:t>
            </a:r>
            <a:r>
              <a:rPr sz="2000" spc="10" dirty="0">
                <a:cs typeface="Trebuchet MS"/>
              </a:rPr>
              <a:t>u </a:t>
            </a:r>
            <a:r>
              <a:rPr sz="2000" b="1" spc="-35" dirty="0">
                <a:cs typeface="Trebuchet MS"/>
              </a:rPr>
              <a:t>span-reaches</a:t>
            </a:r>
            <a:r>
              <a:rPr sz="2000" spc="-35" dirty="0">
                <a:cs typeface="Trebuchet MS"/>
              </a:rPr>
              <a:t> </a:t>
            </a:r>
            <a:r>
              <a:rPr sz="2000" spc="-40" dirty="0">
                <a:cs typeface="Trebuchet MS"/>
              </a:rPr>
              <a:t>a </a:t>
            </a:r>
            <a:r>
              <a:rPr sz="2000" spc="-70" dirty="0">
                <a:cs typeface="Trebuchet MS"/>
              </a:rPr>
              <a:t>vertex </a:t>
            </a:r>
            <a:r>
              <a:rPr sz="2000" spc="15" dirty="0">
                <a:cs typeface="Trebuchet MS"/>
              </a:rPr>
              <a:t>v </a:t>
            </a:r>
            <a:r>
              <a:rPr sz="2000" spc="-75" dirty="0">
                <a:cs typeface="Trebuchet MS"/>
              </a:rPr>
              <a:t>if </a:t>
            </a:r>
            <a:r>
              <a:rPr sz="2000" spc="10" dirty="0">
                <a:cs typeface="Trebuchet MS"/>
              </a:rPr>
              <a:t>u </a:t>
            </a:r>
            <a:r>
              <a:rPr sz="2000" spc="-45" dirty="0">
                <a:cs typeface="Trebuchet MS"/>
              </a:rPr>
              <a:t>reaches  </a:t>
            </a:r>
            <a:r>
              <a:rPr sz="2000" spc="15" dirty="0">
                <a:cs typeface="Trebuchet MS"/>
              </a:rPr>
              <a:t>v </a:t>
            </a:r>
            <a:r>
              <a:rPr sz="2000" dirty="0">
                <a:cs typeface="Trebuchet MS"/>
              </a:rPr>
              <a:t>in </a:t>
            </a:r>
            <a:r>
              <a:rPr sz="2000" spc="-80" dirty="0">
                <a:cs typeface="Trebuchet MS"/>
              </a:rPr>
              <a:t>the </a:t>
            </a:r>
            <a:r>
              <a:rPr sz="2000" spc="-10" dirty="0">
                <a:cs typeface="Trebuchet MS"/>
              </a:rPr>
              <a:t>induced </a:t>
            </a:r>
            <a:r>
              <a:rPr sz="2000" spc="-20" dirty="0">
                <a:cs typeface="Trebuchet MS"/>
              </a:rPr>
              <a:t>subgraph </a:t>
            </a:r>
            <a:r>
              <a:rPr sz="2000" spc="-55" dirty="0">
                <a:cs typeface="Trebuchet MS"/>
              </a:rPr>
              <a:t>of </a:t>
            </a:r>
            <a:r>
              <a:rPr sz="2000" spc="-30" dirty="0">
                <a:cs typeface="Trebuchet MS"/>
              </a:rPr>
              <a:t>all </a:t>
            </a:r>
            <a:r>
              <a:rPr sz="2000" spc="-35" dirty="0">
                <a:cs typeface="Trebuchet MS"/>
              </a:rPr>
              <a:t>edges </a:t>
            </a:r>
            <a:r>
              <a:rPr sz="2000" dirty="0">
                <a:cs typeface="Trebuchet MS"/>
              </a:rPr>
              <a:t>in </a:t>
            </a:r>
            <a:r>
              <a:rPr sz="2000" spc="-95" dirty="0">
                <a:cs typeface="Trebuchet MS"/>
              </a:rPr>
              <a:t>[t</a:t>
            </a:r>
            <a:r>
              <a:rPr sz="2000" spc="-142" baseline="-8000" dirty="0">
                <a:cs typeface="Trebuchet MS"/>
              </a:rPr>
              <a:t>s</a:t>
            </a:r>
            <a:r>
              <a:rPr sz="2000" spc="-95" dirty="0">
                <a:cs typeface="Trebuchet MS"/>
              </a:rPr>
              <a:t>,</a:t>
            </a:r>
            <a:r>
              <a:rPr sz="2000" spc="-140" dirty="0">
                <a:cs typeface="Trebuchet MS"/>
              </a:rPr>
              <a:t> </a:t>
            </a:r>
            <a:r>
              <a:rPr sz="2000" spc="-105" dirty="0">
                <a:cs typeface="Trebuchet MS"/>
              </a:rPr>
              <a:t>t</a:t>
            </a:r>
            <a:r>
              <a:rPr sz="2000" spc="-157" baseline="-8000" dirty="0">
                <a:cs typeface="Trebuchet MS"/>
              </a:rPr>
              <a:t>e</a:t>
            </a:r>
            <a:r>
              <a:rPr sz="2000" spc="-105" dirty="0">
                <a:cs typeface="Trebuchet MS"/>
              </a:rPr>
              <a:t>].</a:t>
            </a:r>
            <a:endParaRPr sz="2000" dirty="0">
              <a:cs typeface="Trebuchet MS"/>
            </a:endParaRP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2"/>
          <a:srcRect l="55932"/>
          <a:stretch>
            <a:fillRect/>
          </a:stretch>
        </p:blipFill>
        <p:spPr>
          <a:xfrm>
            <a:off x="6214327" y="2668789"/>
            <a:ext cx="3962400" cy="3067723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838200" y="1485945"/>
            <a:ext cx="3753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Span-reachability Definition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353387" y="593467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</a:rPr>
              <a:t>Wen, D., Huang, Y., Zhang, Y., Qin, L., Zhang, W. and Lin, X., 2020, April. Efficiently Answering Span-Reachability Queries in Large Temporal Graphs. In 2020 IEEE 36th International Conference on Data Engineering (ICDE) (pp. 1153-1164). IEEE.</a:t>
            </a:r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2811508"/>
            <a:ext cx="5207000" cy="3073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B2BFB-41A8-129A-AE98-D3760AAA5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1F538-8889-ACDA-A516-AF60ECCAB8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8</a:t>
            </a:fld>
            <a:endParaRPr lang="en-AU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831"/>
          <a:stretch>
            <a:fillRect/>
          </a:stretch>
        </p:blipFill>
        <p:spPr>
          <a:xfrm>
            <a:off x="7696200" y="2962215"/>
            <a:ext cx="2813844" cy="3088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944167"/>
            <a:ext cx="5207000" cy="3073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35940-0585-27E6-10CE-225DF6C65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22T2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950F-4407-3592-2219-79EB82117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466959AB-C6BA-2D03-ED8E-258BC5FD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Span-Reachability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A35DE-63D0-8F28-D439-FA9C9391BFE7}"/>
              </a:ext>
            </a:extLst>
          </p:cNvPr>
          <p:cNvSpPr/>
          <p:nvPr/>
        </p:nvSpPr>
        <p:spPr>
          <a:xfrm>
            <a:off x="838200" y="1485945"/>
            <a:ext cx="3753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Span-reachability Definition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1474C09-DF09-EFC6-E6E5-6D8AC6483B2D}"/>
              </a:ext>
            </a:extLst>
          </p:cNvPr>
          <p:cNvSpPr txBox="1"/>
          <p:nvPr/>
        </p:nvSpPr>
        <p:spPr>
          <a:xfrm>
            <a:off x="880830" y="1990650"/>
            <a:ext cx="97488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cs typeface="Trebuchet MS"/>
              </a:rPr>
              <a:t>Given </a:t>
            </a:r>
            <a:r>
              <a:rPr sz="2000" spc="-40" dirty="0">
                <a:cs typeface="Trebuchet MS"/>
              </a:rPr>
              <a:t>a </a:t>
            </a:r>
            <a:r>
              <a:rPr sz="2000" spc="-50" dirty="0">
                <a:cs typeface="Trebuchet MS"/>
              </a:rPr>
              <a:t>temporal </a:t>
            </a:r>
            <a:r>
              <a:rPr sz="2000" spc="-30" dirty="0">
                <a:cs typeface="Trebuchet MS"/>
              </a:rPr>
              <a:t>graph </a:t>
            </a:r>
            <a:r>
              <a:rPr sz="2000" spc="5" dirty="0">
                <a:cs typeface="Trebuchet MS"/>
              </a:rPr>
              <a:t>G, </a:t>
            </a:r>
            <a:r>
              <a:rPr sz="2000" spc="-40" dirty="0">
                <a:cs typeface="Trebuchet MS"/>
              </a:rPr>
              <a:t>a </a:t>
            </a:r>
            <a:r>
              <a:rPr sz="2000" spc="-65" dirty="0">
                <a:cs typeface="Trebuchet MS"/>
              </a:rPr>
              <a:t>time </a:t>
            </a:r>
            <a:r>
              <a:rPr sz="2000" spc="-55" dirty="0">
                <a:cs typeface="Trebuchet MS"/>
              </a:rPr>
              <a:t>interval </a:t>
            </a:r>
            <a:r>
              <a:rPr sz="2000" spc="-95" dirty="0">
                <a:cs typeface="Trebuchet MS"/>
              </a:rPr>
              <a:t>[t</a:t>
            </a:r>
            <a:r>
              <a:rPr sz="2000" spc="-142" baseline="-8000" dirty="0">
                <a:cs typeface="Trebuchet MS"/>
              </a:rPr>
              <a:t>s</a:t>
            </a:r>
            <a:r>
              <a:rPr sz="2000" spc="-95" dirty="0">
                <a:cs typeface="Trebuchet MS"/>
              </a:rPr>
              <a:t>, </a:t>
            </a:r>
            <a:r>
              <a:rPr sz="2000" spc="-105" dirty="0">
                <a:cs typeface="Trebuchet MS"/>
              </a:rPr>
              <a:t>t</a:t>
            </a:r>
            <a:r>
              <a:rPr sz="2000" spc="-157" baseline="-8000" dirty="0">
                <a:cs typeface="Trebuchet MS"/>
              </a:rPr>
              <a:t>e</a:t>
            </a:r>
            <a:r>
              <a:rPr sz="2000" spc="-105" dirty="0">
                <a:cs typeface="Trebuchet MS"/>
              </a:rPr>
              <a:t>], </a:t>
            </a:r>
            <a:r>
              <a:rPr sz="2000" spc="-40" dirty="0">
                <a:cs typeface="Trebuchet MS"/>
              </a:rPr>
              <a:t>a </a:t>
            </a:r>
            <a:r>
              <a:rPr sz="2000" spc="-70" dirty="0">
                <a:cs typeface="Trebuchet MS"/>
              </a:rPr>
              <a:t>vertex </a:t>
            </a:r>
            <a:r>
              <a:rPr sz="2000" spc="10" dirty="0">
                <a:cs typeface="Trebuchet MS"/>
              </a:rPr>
              <a:t>u </a:t>
            </a:r>
            <a:r>
              <a:rPr sz="2000" b="1" spc="-35" dirty="0">
                <a:cs typeface="Trebuchet MS"/>
              </a:rPr>
              <a:t>span-reaches</a:t>
            </a:r>
            <a:r>
              <a:rPr sz="2000" spc="-35" dirty="0">
                <a:cs typeface="Trebuchet MS"/>
              </a:rPr>
              <a:t> </a:t>
            </a:r>
            <a:r>
              <a:rPr sz="2000" spc="-40" dirty="0">
                <a:cs typeface="Trebuchet MS"/>
              </a:rPr>
              <a:t>a </a:t>
            </a:r>
            <a:r>
              <a:rPr sz="2000" spc="-70" dirty="0">
                <a:cs typeface="Trebuchet MS"/>
              </a:rPr>
              <a:t>vertex </a:t>
            </a:r>
            <a:r>
              <a:rPr sz="2000" spc="15" dirty="0">
                <a:cs typeface="Trebuchet MS"/>
              </a:rPr>
              <a:t>v </a:t>
            </a:r>
            <a:r>
              <a:rPr sz="2000" spc="-75" dirty="0">
                <a:cs typeface="Trebuchet MS"/>
              </a:rPr>
              <a:t>if </a:t>
            </a:r>
            <a:r>
              <a:rPr sz="2000" spc="10" dirty="0">
                <a:cs typeface="Trebuchet MS"/>
              </a:rPr>
              <a:t>u </a:t>
            </a:r>
            <a:r>
              <a:rPr sz="2000" spc="-45" dirty="0">
                <a:cs typeface="Trebuchet MS"/>
              </a:rPr>
              <a:t>reaches  </a:t>
            </a:r>
            <a:r>
              <a:rPr sz="2000" spc="15" dirty="0">
                <a:cs typeface="Trebuchet MS"/>
              </a:rPr>
              <a:t>v </a:t>
            </a:r>
            <a:r>
              <a:rPr sz="2000" dirty="0">
                <a:cs typeface="Trebuchet MS"/>
              </a:rPr>
              <a:t>in </a:t>
            </a:r>
            <a:r>
              <a:rPr sz="2000" spc="-80" dirty="0">
                <a:cs typeface="Trebuchet MS"/>
              </a:rPr>
              <a:t>the </a:t>
            </a:r>
            <a:r>
              <a:rPr sz="2000" spc="-10" dirty="0">
                <a:cs typeface="Trebuchet MS"/>
              </a:rPr>
              <a:t>induced </a:t>
            </a:r>
            <a:r>
              <a:rPr sz="2000" spc="-20" dirty="0">
                <a:cs typeface="Trebuchet MS"/>
              </a:rPr>
              <a:t>subgraph </a:t>
            </a:r>
            <a:r>
              <a:rPr sz="2000" spc="-55" dirty="0">
                <a:cs typeface="Trebuchet MS"/>
              </a:rPr>
              <a:t>of </a:t>
            </a:r>
            <a:r>
              <a:rPr sz="2000" spc="-30" dirty="0">
                <a:cs typeface="Trebuchet MS"/>
              </a:rPr>
              <a:t>all </a:t>
            </a:r>
            <a:r>
              <a:rPr sz="2000" spc="-35" dirty="0">
                <a:cs typeface="Trebuchet MS"/>
              </a:rPr>
              <a:t>edges </a:t>
            </a:r>
            <a:r>
              <a:rPr sz="2000" dirty="0">
                <a:cs typeface="Trebuchet MS"/>
              </a:rPr>
              <a:t>in </a:t>
            </a:r>
            <a:r>
              <a:rPr sz="2000" spc="-95" dirty="0">
                <a:cs typeface="Trebuchet MS"/>
              </a:rPr>
              <a:t>[t</a:t>
            </a:r>
            <a:r>
              <a:rPr sz="2000" spc="-142" baseline="-8000" dirty="0">
                <a:cs typeface="Trebuchet MS"/>
              </a:rPr>
              <a:t>s</a:t>
            </a:r>
            <a:r>
              <a:rPr sz="2000" spc="-95" dirty="0">
                <a:cs typeface="Trebuchet MS"/>
              </a:rPr>
              <a:t>,</a:t>
            </a:r>
            <a:r>
              <a:rPr sz="2000" spc="-140" dirty="0">
                <a:cs typeface="Trebuchet MS"/>
              </a:rPr>
              <a:t> </a:t>
            </a:r>
            <a:r>
              <a:rPr sz="2000" spc="-105" dirty="0">
                <a:cs typeface="Trebuchet MS"/>
              </a:rPr>
              <a:t>t</a:t>
            </a:r>
            <a:r>
              <a:rPr sz="2000" spc="-157" baseline="-8000" dirty="0">
                <a:cs typeface="Trebuchet MS"/>
              </a:rPr>
              <a:t>e</a:t>
            </a:r>
            <a:r>
              <a:rPr sz="2000" spc="-105" dirty="0">
                <a:cs typeface="Trebuchet MS"/>
              </a:rPr>
              <a:t>].</a:t>
            </a:r>
            <a:endParaRPr sz="2000" dirty="0">
              <a:cs typeface="Trebuchet MS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BC75AE98-37FA-A545-9B0D-9FAFF0DFFF4F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F1609FBF-3F0B-1F43-B464-26C0EBD994F8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F6346C-F122-D342-8893-E640F6F9BAE5}" vid="{835946F9-D9FF-5940-85E6-708DEF3592A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2055</TotalTime>
  <Words>1037</Words>
  <Application>Microsoft Office PowerPoint</Application>
  <PresentationFormat>Widescreen</PresentationFormat>
  <Paragraphs>189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Clancy</vt:lpstr>
      <vt:lpstr>Arial</vt:lpstr>
      <vt:lpstr>Calibri</vt:lpstr>
      <vt:lpstr>Cambria Math</vt:lpstr>
      <vt:lpstr>Constantia</vt:lpstr>
      <vt:lpstr>Roboto</vt:lpstr>
      <vt:lpstr>Rubik</vt:lpstr>
      <vt:lpstr>Office Theme</vt:lpstr>
      <vt:lpstr>1_Custom Design</vt:lpstr>
      <vt:lpstr>2_Custom Design</vt:lpstr>
      <vt:lpstr>Reachability Variants (Optional)</vt:lpstr>
      <vt:lpstr>Labeled Graphs</vt:lpstr>
      <vt:lpstr>Label-constrained Reachability</vt:lpstr>
      <vt:lpstr>Label-constrained Reachability</vt:lpstr>
      <vt:lpstr>Temporal Graphs</vt:lpstr>
      <vt:lpstr>Temporal Reachability</vt:lpstr>
      <vt:lpstr>Temporal Reachability (Cont)</vt:lpstr>
      <vt:lpstr>Span-Reachability (Cont)</vt:lpstr>
      <vt:lpstr>Span-Reachability</vt:lpstr>
      <vt:lpstr>Span-Reachability (Cont)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Wen</dc:creator>
  <cp:lastModifiedBy>Dong Wen</cp:lastModifiedBy>
  <cp:revision>610</cp:revision>
  <dcterms:created xsi:type="dcterms:W3CDTF">2022-05-23T06:15:00Z</dcterms:created>
  <dcterms:modified xsi:type="dcterms:W3CDTF">2022-06-13T13:52:36Z</dcterms:modified>
</cp:coreProperties>
</file>